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2" r:id="rId1"/>
  </p:sldMasterIdLst>
  <p:notesMasterIdLst>
    <p:notesMasterId r:id="rId77"/>
  </p:notesMasterIdLst>
  <p:handoutMasterIdLst>
    <p:handoutMasterId r:id="rId78"/>
  </p:handoutMasterIdLst>
  <p:sldIdLst>
    <p:sldId id="257" r:id="rId2"/>
    <p:sldId id="260" r:id="rId3"/>
    <p:sldId id="657" r:id="rId4"/>
    <p:sldId id="659" r:id="rId5"/>
    <p:sldId id="658" r:id="rId6"/>
    <p:sldId id="660" r:id="rId7"/>
    <p:sldId id="496" r:id="rId8"/>
    <p:sldId id="673" r:id="rId9"/>
    <p:sldId id="503" r:id="rId10"/>
    <p:sldId id="504" r:id="rId11"/>
    <p:sldId id="507" r:id="rId12"/>
    <p:sldId id="508" r:id="rId13"/>
    <p:sldId id="510" r:id="rId14"/>
    <p:sldId id="608" r:id="rId15"/>
    <p:sldId id="498" r:id="rId16"/>
    <p:sldId id="499" r:id="rId17"/>
    <p:sldId id="485" r:id="rId18"/>
    <p:sldId id="597" r:id="rId19"/>
    <p:sldId id="591" r:id="rId20"/>
    <p:sldId id="678" r:id="rId21"/>
    <p:sldId id="500" r:id="rId22"/>
    <p:sldId id="501" r:id="rId23"/>
    <p:sldId id="592" r:id="rId24"/>
    <p:sldId id="484" r:id="rId25"/>
    <p:sldId id="674" r:id="rId26"/>
    <p:sldId id="584" r:id="rId27"/>
    <p:sldId id="563" r:id="rId28"/>
    <p:sldId id="593" r:id="rId29"/>
    <p:sldId id="596" r:id="rId30"/>
    <p:sldId id="631" r:id="rId31"/>
    <p:sldId id="662" r:id="rId32"/>
    <p:sldId id="595" r:id="rId33"/>
    <p:sldId id="512" r:id="rId34"/>
    <p:sldId id="513" r:id="rId35"/>
    <p:sldId id="516" r:id="rId36"/>
    <p:sldId id="528" r:id="rId37"/>
    <p:sldId id="517" r:id="rId38"/>
    <p:sldId id="535" r:id="rId39"/>
    <p:sldId id="612" r:id="rId40"/>
    <p:sldId id="536" r:id="rId41"/>
    <p:sldId id="419" r:id="rId42"/>
    <p:sldId id="541" r:id="rId43"/>
    <p:sldId id="356" r:id="rId44"/>
    <p:sldId id="380" r:id="rId45"/>
    <p:sldId id="385" r:id="rId46"/>
    <p:sldId id="427" r:id="rId47"/>
    <p:sldId id="565" r:id="rId48"/>
    <p:sldId id="566" r:id="rId49"/>
    <p:sldId id="590" r:id="rId50"/>
    <p:sldId id="600" r:id="rId51"/>
    <p:sldId id="601" r:id="rId52"/>
    <p:sldId id="602" r:id="rId53"/>
    <p:sldId id="683" r:id="rId54"/>
    <p:sldId id="684" r:id="rId55"/>
    <p:sldId id="685" r:id="rId56"/>
    <p:sldId id="686" r:id="rId57"/>
    <p:sldId id="598" r:id="rId58"/>
    <p:sldId id="663" r:id="rId59"/>
    <p:sldId id="664" r:id="rId60"/>
    <p:sldId id="665" r:id="rId61"/>
    <p:sldId id="666" r:id="rId62"/>
    <p:sldId id="667" r:id="rId63"/>
    <p:sldId id="668" r:id="rId64"/>
    <p:sldId id="669" r:id="rId65"/>
    <p:sldId id="670" r:id="rId66"/>
    <p:sldId id="671" r:id="rId67"/>
    <p:sldId id="672" r:id="rId68"/>
    <p:sldId id="681" r:id="rId69"/>
    <p:sldId id="586" r:id="rId70"/>
    <p:sldId id="463" r:id="rId71"/>
    <p:sldId id="537" r:id="rId72"/>
    <p:sldId id="545" r:id="rId73"/>
    <p:sldId id="462" r:id="rId74"/>
    <p:sldId id="682" r:id="rId75"/>
    <p:sldId id="677" r:id="rId76"/>
  </p:sldIdLst>
  <p:sldSz cx="9144000" cy="6858000" type="screen4x3"/>
  <p:notesSz cx="6735763" cy="986948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 Unicode MS" pitchFamily="50" charset="-128"/>
        <a:ea typeface="Arial Unicode MS" pitchFamily="50" charset="-128"/>
        <a:cs typeface="Arial Unicode MS" pitchFamily="50" charset="-128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 Unicode MS" pitchFamily="50" charset="-128"/>
        <a:ea typeface="Arial Unicode MS" pitchFamily="50" charset="-128"/>
        <a:cs typeface="Arial Unicode MS" pitchFamily="50" charset="-128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 Unicode MS" pitchFamily="50" charset="-128"/>
        <a:ea typeface="Arial Unicode MS" pitchFamily="50" charset="-128"/>
        <a:cs typeface="Arial Unicode MS" pitchFamily="50" charset="-128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 Unicode MS" pitchFamily="50" charset="-128"/>
        <a:ea typeface="Arial Unicode MS" pitchFamily="50" charset="-128"/>
        <a:cs typeface="Arial Unicode MS" pitchFamily="50" charset="-128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 Unicode MS" pitchFamily="50" charset="-128"/>
        <a:ea typeface="Arial Unicode MS" pitchFamily="50" charset="-128"/>
        <a:cs typeface="Arial Unicode MS" pitchFamily="50" charset="-128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 Unicode MS" pitchFamily="50" charset="-128"/>
        <a:ea typeface="Arial Unicode MS" pitchFamily="50" charset="-128"/>
        <a:cs typeface="Arial Unicode MS" pitchFamily="50" charset="-128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 Unicode MS" pitchFamily="50" charset="-128"/>
        <a:ea typeface="Arial Unicode MS" pitchFamily="50" charset="-128"/>
        <a:cs typeface="Arial Unicode MS" pitchFamily="50" charset="-128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 Unicode MS" pitchFamily="50" charset="-128"/>
        <a:ea typeface="Arial Unicode MS" pitchFamily="50" charset="-128"/>
        <a:cs typeface="Arial Unicode MS" pitchFamily="50" charset="-128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 Unicode MS" pitchFamily="50" charset="-128"/>
        <a:ea typeface="Arial Unicode MS" pitchFamily="50" charset="-128"/>
        <a:cs typeface="Arial Unicode MS" pitchFamily="50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416" autoAdjust="0"/>
    <p:restoredTop sz="94660"/>
  </p:normalViewPr>
  <p:slideViewPr>
    <p:cSldViewPr>
      <p:cViewPr>
        <p:scale>
          <a:sx n="60" d="100"/>
          <a:sy n="60" d="100"/>
        </p:scale>
        <p:origin x="-3084" y="-14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8835A7-41B3-4717-ADAF-F6234AA5F46C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B8CB8A5C-07B8-49C5-9E00-03A577FAC315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altLang="ja-JP" sz="2000" dirty="0" smtClean="0">
              <a:solidFill>
                <a:schemeClr val="tx2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rPr>
            <a:t>Почему такой глубокий кризис?</a:t>
          </a:r>
          <a:endParaRPr lang="en-US" altLang="ja-JP" sz="2000" dirty="0" smtClean="0">
            <a:solidFill>
              <a:schemeClr val="tx2"/>
            </a:solidFill>
            <a:latin typeface="Arial Unicode MS" panose="020B0604020202020204" pitchFamily="50" charset="-128"/>
            <a:ea typeface="Arial Unicode MS" panose="020B0604020202020204" pitchFamily="50" charset="-128"/>
            <a:cs typeface="Arial Unicode MS" panose="020B0604020202020204" pitchFamily="50" charset="-128"/>
          </a:endParaRPr>
        </a:p>
      </dgm:t>
    </dgm:pt>
    <dgm:pt modelId="{2020F9F9-2CC7-4F0D-87A4-20C1CB4F1155}" type="parTrans" cxnId="{EAAF03D5-1762-404B-894C-BB04715C4CCB}">
      <dgm:prSet/>
      <dgm:spPr/>
      <dgm:t>
        <a:bodyPr/>
        <a:lstStyle/>
        <a:p>
          <a:endParaRPr kumimoji="1" lang="ja-JP" altLang="en-US"/>
        </a:p>
      </dgm:t>
    </dgm:pt>
    <dgm:pt modelId="{28E29B2A-F875-4FCF-9306-A266958F4766}" type="sibTrans" cxnId="{EAAF03D5-1762-404B-894C-BB04715C4CCB}">
      <dgm:prSet/>
      <dgm:spPr/>
      <dgm:t>
        <a:bodyPr/>
        <a:lstStyle/>
        <a:p>
          <a:endParaRPr kumimoji="1" lang="ja-JP" altLang="en-US"/>
        </a:p>
      </dgm:t>
    </dgm:pt>
    <dgm:pt modelId="{3E29A71C-2E9D-448E-A1E6-9EA5B161F84F}" type="pres">
      <dgm:prSet presAssocID="{1A8835A7-41B3-4717-ADAF-F6234AA5F46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324A8FB9-62FB-43BF-979B-6A8A49529AD8}" type="pres">
      <dgm:prSet presAssocID="{B8CB8A5C-07B8-49C5-9E00-03A577FAC315}" presName="node" presStyleLbl="node1" presStyleIdx="0" presStyleCnt="1" custScaleX="104171" custScaleY="250312" custLinFactX="300000" custLinFactNeighborX="311724" custLinFactNeighborY="584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62057FA3-A8C7-48C0-9CBF-21BEC58304BB}" type="presOf" srcId="{1A8835A7-41B3-4717-ADAF-F6234AA5F46C}" destId="{3E29A71C-2E9D-448E-A1E6-9EA5B161F84F}" srcOrd="0" destOrd="0" presId="urn:microsoft.com/office/officeart/2005/8/layout/default"/>
    <dgm:cxn modelId="{EAAF03D5-1762-404B-894C-BB04715C4CCB}" srcId="{1A8835A7-41B3-4717-ADAF-F6234AA5F46C}" destId="{B8CB8A5C-07B8-49C5-9E00-03A577FAC315}" srcOrd="0" destOrd="0" parTransId="{2020F9F9-2CC7-4F0D-87A4-20C1CB4F1155}" sibTransId="{28E29B2A-F875-4FCF-9306-A266958F4766}"/>
    <dgm:cxn modelId="{E8E3517B-1204-4D7C-B0A7-31005F75684A}" type="presOf" srcId="{B8CB8A5C-07B8-49C5-9E00-03A577FAC315}" destId="{324A8FB9-62FB-43BF-979B-6A8A49529AD8}" srcOrd="0" destOrd="0" presId="urn:microsoft.com/office/officeart/2005/8/layout/default"/>
    <dgm:cxn modelId="{497AFBF3-458C-4696-B2E9-39A81C594F7E}" type="presParOf" srcId="{3E29A71C-2E9D-448E-A1E6-9EA5B161F84F}" destId="{324A8FB9-62FB-43BF-979B-6A8A49529AD8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8835A7-41B3-4717-ADAF-F6234AA5F46C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B8CB8A5C-07B8-49C5-9E00-03A577FAC315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altLang="ja-JP" sz="2000" dirty="0" smtClean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rPr>
            <a:t>Что осталось </a:t>
          </a:r>
          <a:r>
            <a:rPr lang="ru-RU" altLang="ja-JP" sz="2000" dirty="0" smtClean="0">
              <a:solidFill>
                <a:schemeClr val="tx2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rPr>
            <a:t>для развитиястраны?</a:t>
          </a:r>
          <a:endParaRPr lang="en-US" altLang="ja-JP" sz="2000" dirty="0" smtClean="0">
            <a:solidFill>
              <a:schemeClr val="tx2"/>
            </a:solidFill>
            <a:latin typeface="Arial Unicode MS" panose="020B0604020202020204" pitchFamily="50" charset="-128"/>
            <a:ea typeface="Arial Unicode MS" panose="020B0604020202020204" pitchFamily="50" charset="-128"/>
            <a:cs typeface="Arial Unicode MS" panose="020B0604020202020204" pitchFamily="50" charset="-128"/>
          </a:endParaRPr>
        </a:p>
      </dgm:t>
    </dgm:pt>
    <dgm:pt modelId="{2020F9F9-2CC7-4F0D-87A4-20C1CB4F1155}" type="parTrans" cxnId="{EAAF03D5-1762-404B-894C-BB04715C4CCB}">
      <dgm:prSet/>
      <dgm:spPr/>
      <dgm:t>
        <a:bodyPr/>
        <a:lstStyle/>
        <a:p>
          <a:endParaRPr kumimoji="1" lang="ja-JP" altLang="en-US"/>
        </a:p>
      </dgm:t>
    </dgm:pt>
    <dgm:pt modelId="{28E29B2A-F875-4FCF-9306-A266958F4766}" type="sibTrans" cxnId="{EAAF03D5-1762-404B-894C-BB04715C4CCB}">
      <dgm:prSet/>
      <dgm:spPr/>
      <dgm:t>
        <a:bodyPr/>
        <a:lstStyle/>
        <a:p>
          <a:endParaRPr kumimoji="1" lang="ja-JP" altLang="en-US"/>
        </a:p>
      </dgm:t>
    </dgm:pt>
    <dgm:pt modelId="{3E29A71C-2E9D-448E-A1E6-9EA5B161F84F}" type="pres">
      <dgm:prSet presAssocID="{1A8835A7-41B3-4717-ADAF-F6234AA5F46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324A8FB9-62FB-43BF-979B-6A8A49529AD8}" type="pres">
      <dgm:prSet presAssocID="{B8CB8A5C-07B8-49C5-9E00-03A577FAC315}" presName="node" presStyleLbl="node1" presStyleIdx="0" presStyleCnt="1" custScaleX="104171" custScaleY="280822" custLinFactNeighborX="-29614" custLinFactNeighborY="-6164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834570BA-8A65-45AB-A11C-664073E16D06}" type="presOf" srcId="{B8CB8A5C-07B8-49C5-9E00-03A577FAC315}" destId="{324A8FB9-62FB-43BF-979B-6A8A49529AD8}" srcOrd="0" destOrd="0" presId="urn:microsoft.com/office/officeart/2005/8/layout/default"/>
    <dgm:cxn modelId="{E63EB15D-AE43-479E-B78E-C1F03CB03862}" type="presOf" srcId="{1A8835A7-41B3-4717-ADAF-F6234AA5F46C}" destId="{3E29A71C-2E9D-448E-A1E6-9EA5B161F84F}" srcOrd="0" destOrd="0" presId="urn:microsoft.com/office/officeart/2005/8/layout/default"/>
    <dgm:cxn modelId="{EAAF03D5-1762-404B-894C-BB04715C4CCB}" srcId="{1A8835A7-41B3-4717-ADAF-F6234AA5F46C}" destId="{B8CB8A5C-07B8-49C5-9E00-03A577FAC315}" srcOrd="0" destOrd="0" parTransId="{2020F9F9-2CC7-4F0D-87A4-20C1CB4F1155}" sibTransId="{28E29B2A-F875-4FCF-9306-A266958F4766}"/>
    <dgm:cxn modelId="{23371685-D30F-4C72-8E85-D8305F34D90F}" type="presParOf" srcId="{3E29A71C-2E9D-448E-A1E6-9EA5B161F84F}" destId="{324A8FB9-62FB-43BF-979B-6A8A49529AD8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8835A7-41B3-4717-ADAF-F6234AA5F46C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B8CB8A5C-07B8-49C5-9E00-03A577FAC315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algn="ctr" eaLnBrk="1" hangingPunct="1">
            <a:lnSpc>
              <a:spcPct val="90000"/>
            </a:lnSpc>
            <a:spcBef>
              <a:spcPct val="20000"/>
            </a:spcBef>
            <a:buClr>
              <a:schemeClr val="tx2"/>
            </a:buClr>
            <a:buSzPct val="65000"/>
            <a:buFont typeface="Wingdings" pitchFamily="2" charset="2"/>
            <a:buNone/>
            <a:defRPr/>
          </a:pPr>
          <a:r>
            <a:rPr lang="ru-RU" altLang="ja-JP" sz="2000" dirty="0" smtClean="0">
              <a:solidFill>
                <a:schemeClr val="tx2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rPr>
            <a:t>Медленная реакция, большие масштабы «пузыря», слишком радикальные ограничительные меры (запрет, налог, процент)</a:t>
          </a:r>
          <a:endParaRPr lang="en-US" altLang="ja-JP" sz="2000" dirty="0" smtClean="0">
            <a:solidFill>
              <a:schemeClr val="tx2"/>
            </a:solidFill>
            <a:latin typeface="Arial Unicode MS" panose="020B0604020202020204" pitchFamily="50" charset="-128"/>
            <a:ea typeface="Arial Unicode MS" panose="020B0604020202020204" pitchFamily="50" charset="-128"/>
            <a:cs typeface="Arial Unicode MS" panose="020B0604020202020204" pitchFamily="50" charset="-128"/>
          </a:endParaRPr>
        </a:p>
      </dgm:t>
    </dgm:pt>
    <dgm:pt modelId="{2020F9F9-2CC7-4F0D-87A4-20C1CB4F1155}" type="parTrans" cxnId="{EAAF03D5-1762-404B-894C-BB04715C4CCB}">
      <dgm:prSet/>
      <dgm:spPr/>
      <dgm:t>
        <a:bodyPr/>
        <a:lstStyle/>
        <a:p>
          <a:endParaRPr kumimoji="1" lang="ja-JP" altLang="en-US"/>
        </a:p>
      </dgm:t>
    </dgm:pt>
    <dgm:pt modelId="{28E29B2A-F875-4FCF-9306-A266958F4766}" type="sibTrans" cxnId="{EAAF03D5-1762-404B-894C-BB04715C4CCB}">
      <dgm:prSet/>
      <dgm:spPr/>
      <dgm:t>
        <a:bodyPr/>
        <a:lstStyle/>
        <a:p>
          <a:endParaRPr kumimoji="1" lang="ja-JP" altLang="en-US"/>
        </a:p>
      </dgm:t>
    </dgm:pt>
    <dgm:pt modelId="{3E29A71C-2E9D-448E-A1E6-9EA5B161F84F}" type="pres">
      <dgm:prSet presAssocID="{1A8835A7-41B3-4717-ADAF-F6234AA5F46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324A8FB9-62FB-43BF-979B-6A8A49529AD8}" type="pres">
      <dgm:prSet presAssocID="{B8CB8A5C-07B8-49C5-9E00-03A577FAC315}" presName="node" presStyleLbl="node1" presStyleIdx="0" presStyleCnt="1" custScaleX="882759" custScaleY="130388" custLinFactX="300000" custLinFactNeighborX="311724" custLinFactNeighborY="584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924923E2-01FD-4E68-BDF8-985E6A6FE997}" type="presOf" srcId="{1A8835A7-41B3-4717-ADAF-F6234AA5F46C}" destId="{3E29A71C-2E9D-448E-A1E6-9EA5B161F84F}" srcOrd="0" destOrd="0" presId="urn:microsoft.com/office/officeart/2005/8/layout/default"/>
    <dgm:cxn modelId="{EAAF03D5-1762-404B-894C-BB04715C4CCB}" srcId="{1A8835A7-41B3-4717-ADAF-F6234AA5F46C}" destId="{B8CB8A5C-07B8-49C5-9E00-03A577FAC315}" srcOrd="0" destOrd="0" parTransId="{2020F9F9-2CC7-4F0D-87A4-20C1CB4F1155}" sibTransId="{28E29B2A-F875-4FCF-9306-A266958F4766}"/>
    <dgm:cxn modelId="{9A6844B8-21AF-4734-9A51-0D5772DE49E3}" type="presOf" srcId="{B8CB8A5C-07B8-49C5-9E00-03A577FAC315}" destId="{324A8FB9-62FB-43BF-979B-6A8A49529AD8}" srcOrd="0" destOrd="0" presId="urn:microsoft.com/office/officeart/2005/8/layout/default"/>
    <dgm:cxn modelId="{6AF31C6A-8B02-4A45-80AE-B91799CCFDAA}" type="presParOf" srcId="{3E29A71C-2E9D-448E-A1E6-9EA5B161F84F}" destId="{324A8FB9-62FB-43BF-979B-6A8A49529AD8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8835A7-41B3-4717-ADAF-F6234AA5F46C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B8CB8A5C-07B8-49C5-9E00-03A577FAC315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algn="ctr" eaLnBrk="1" hangingPunct="1">
            <a:lnSpc>
              <a:spcPct val="90000"/>
            </a:lnSpc>
            <a:spcBef>
              <a:spcPct val="20000"/>
            </a:spcBef>
            <a:buClr>
              <a:schemeClr val="tx2"/>
            </a:buClr>
            <a:buSzPct val="65000"/>
            <a:buFont typeface="Wingdings" pitchFamily="2" charset="2"/>
            <a:buNone/>
            <a:defRPr/>
          </a:pPr>
          <a:r>
            <a:rPr lang="ru-RU" altLang="ja-JP" sz="2000" dirty="0" smtClean="0">
              <a:solidFill>
                <a:schemeClr val="tx2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rPr>
            <a:t>Кризис не затронул основ экономики: </a:t>
          </a:r>
          <a:r>
            <a:rPr lang="ru-RU" altLang="ja-JP" sz="2000" dirty="0" smtClean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rPr>
            <a:t>население, институты, инфраструктура</a:t>
          </a:r>
          <a:endParaRPr lang="en-US" altLang="ja-JP" sz="2000" dirty="0" smtClean="0">
            <a:solidFill>
              <a:srgbClr val="FF0000"/>
            </a:solidFill>
            <a:latin typeface="Arial Unicode MS" panose="020B0604020202020204" pitchFamily="50" charset="-128"/>
            <a:ea typeface="Arial Unicode MS" panose="020B0604020202020204" pitchFamily="50" charset="-128"/>
            <a:cs typeface="Arial Unicode MS" panose="020B0604020202020204" pitchFamily="50" charset="-128"/>
          </a:endParaRPr>
        </a:p>
      </dgm:t>
    </dgm:pt>
    <dgm:pt modelId="{2020F9F9-2CC7-4F0D-87A4-20C1CB4F1155}" type="parTrans" cxnId="{EAAF03D5-1762-404B-894C-BB04715C4CCB}">
      <dgm:prSet/>
      <dgm:spPr/>
      <dgm:t>
        <a:bodyPr/>
        <a:lstStyle/>
        <a:p>
          <a:endParaRPr kumimoji="1" lang="ja-JP" altLang="en-US"/>
        </a:p>
      </dgm:t>
    </dgm:pt>
    <dgm:pt modelId="{28E29B2A-F875-4FCF-9306-A266958F4766}" type="sibTrans" cxnId="{EAAF03D5-1762-404B-894C-BB04715C4CCB}">
      <dgm:prSet/>
      <dgm:spPr/>
      <dgm:t>
        <a:bodyPr/>
        <a:lstStyle/>
        <a:p>
          <a:endParaRPr kumimoji="1" lang="ja-JP" altLang="en-US"/>
        </a:p>
      </dgm:t>
    </dgm:pt>
    <dgm:pt modelId="{3E29A71C-2E9D-448E-A1E6-9EA5B161F84F}" type="pres">
      <dgm:prSet presAssocID="{1A8835A7-41B3-4717-ADAF-F6234AA5F46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324A8FB9-62FB-43BF-979B-6A8A49529AD8}" type="pres">
      <dgm:prSet presAssocID="{B8CB8A5C-07B8-49C5-9E00-03A577FAC315}" presName="node" presStyleLbl="node1" presStyleIdx="0" presStyleCnt="1" custScaleX="882759" custScaleY="130388" custLinFactX="300000" custLinFactNeighborX="311724" custLinFactNeighborY="584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62725435-DAA9-4B16-99A0-0DF0FA27B337}" type="presOf" srcId="{1A8835A7-41B3-4717-ADAF-F6234AA5F46C}" destId="{3E29A71C-2E9D-448E-A1E6-9EA5B161F84F}" srcOrd="0" destOrd="0" presId="urn:microsoft.com/office/officeart/2005/8/layout/default"/>
    <dgm:cxn modelId="{EAAF03D5-1762-404B-894C-BB04715C4CCB}" srcId="{1A8835A7-41B3-4717-ADAF-F6234AA5F46C}" destId="{B8CB8A5C-07B8-49C5-9E00-03A577FAC315}" srcOrd="0" destOrd="0" parTransId="{2020F9F9-2CC7-4F0D-87A4-20C1CB4F1155}" sibTransId="{28E29B2A-F875-4FCF-9306-A266958F4766}"/>
    <dgm:cxn modelId="{AB66ED89-60D5-487D-BA03-422B5C40EC0D}" type="presOf" srcId="{B8CB8A5C-07B8-49C5-9E00-03A577FAC315}" destId="{324A8FB9-62FB-43BF-979B-6A8A49529AD8}" srcOrd="0" destOrd="0" presId="urn:microsoft.com/office/officeart/2005/8/layout/default"/>
    <dgm:cxn modelId="{358A3101-8678-4884-8F7D-FBF4124BE2D8}" type="presParOf" srcId="{3E29A71C-2E9D-448E-A1E6-9EA5B161F84F}" destId="{324A8FB9-62FB-43BF-979B-6A8A49529AD8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33897F6-3B45-42CA-8ED2-B8F3571E988D}" type="doc">
      <dgm:prSet loTypeId="urn:microsoft.com/office/officeart/2005/8/layout/process4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11BF7B4A-6F75-4C28-AE75-AB0B84EDEA58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rtl="0"/>
          <a:r>
            <a:rPr kumimoji="1" lang="ru-RU" altLang="ja-JP" sz="1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Дефляция</a:t>
          </a:r>
          <a:r>
            <a:rPr kumimoji="1" lang="ru-RU" altLang="ja-JP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, дефляционная спираль</a:t>
          </a:r>
          <a:r>
            <a:rPr kumimoji="1" lang="ru-RU" altLang="ja-JP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rPr>
            <a:t> </a:t>
          </a:r>
          <a:r>
            <a:rPr kumimoji="1" lang="en-US" altLang="ja-JP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(Deflation Spiral)</a:t>
          </a:r>
          <a:r>
            <a:rPr kumimoji="1" lang="ru-RU" altLang="ja-JP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: </a:t>
          </a:r>
        </a:p>
        <a:p>
          <a:pPr rtl="0"/>
          <a:r>
            <a:rPr kumimoji="1" lang="ru-RU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снижение общего уровня цен, ведущее к падению доходов, спроса, производства и снова к снижению цен</a:t>
          </a:r>
          <a:endParaRPr kumimoji="1" lang="en-US" altLang="ja-JP" sz="1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 Unicode MS" pitchFamily="50" charset="-128"/>
            <a:ea typeface="Arial Unicode MS" pitchFamily="50" charset="-128"/>
            <a:cs typeface="Arial Unicode MS" pitchFamily="50" charset="-128"/>
          </a:endParaRPr>
        </a:p>
      </dgm:t>
    </dgm:pt>
    <dgm:pt modelId="{56525A96-EF23-460C-9555-89C09F2B6458}" type="parTrans" cxnId="{1C89BFC2-EBC8-4A17-BD96-B5BEBC8D80E5}">
      <dgm:prSet/>
      <dgm:spPr/>
      <dgm:t>
        <a:bodyPr/>
        <a:lstStyle/>
        <a:p>
          <a:endParaRPr kumimoji="1" lang="ja-JP" altLang="en-US"/>
        </a:p>
      </dgm:t>
    </dgm:pt>
    <dgm:pt modelId="{DA2E40DB-A9B4-4BFC-A088-AB63B092CE53}" type="sibTrans" cxnId="{1C89BFC2-EBC8-4A17-BD96-B5BEBC8D80E5}">
      <dgm:prSet/>
      <dgm:spPr/>
      <dgm:t>
        <a:bodyPr/>
        <a:lstStyle/>
        <a:p>
          <a:endParaRPr kumimoji="1" lang="ja-JP" altLang="en-US"/>
        </a:p>
      </dgm:t>
    </dgm:pt>
    <dgm:pt modelId="{FD143EFA-B299-422E-9041-6D0D104A62C7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rtl="0"/>
          <a:r>
            <a:rPr kumimoji="1" lang="ru-RU" altLang="ja-JP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«Количественное </a:t>
          </a:r>
          <a:r>
            <a:rPr kumimoji="1" lang="ru-RU" altLang="ja-JP" sz="1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смягчение</a:t>
          </a:r>
          <a:r>
            <a:rPr kumimoji="1" lang="ru-RU" altLang="ja-JP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»</a:t>
          </a:r>
          <a:r>
            <a:rPr kumimoji="1" lang="en-US" altLang="ja-JP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 (Quantitative Easing)</a:t>
          </a:r>
          <a:r>
            <a:rPr kumimoji="1" lang="ru-RU" altLang="ja-JP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:</a:t>
          </a:r>
          <a:r>
            <a:rPr kumimoji="1" lang="ru-RU" altLang="ja-JP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 </a:t>
          </a:r>
        </a:p>
        <a:p>
          <a:pPr rtl="0"/>
          <a:r>
            <a:rPr kumimoji="1" lang="ru-RU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расширение М2 путем выкупа центральным банком финансовых обязательств</a:t>
          </a:r>
          <a:endParaRPr kumimoji="1" lang="en-US" altLang="ja-JP" sz="1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 Unicode MS" pitchFamily="50" charset="-128"/>
            <a:ea typeface="Arial Unicode MS" pitchFamily="50" charset="-128"/>
            <a:cs typeface="Arial Unicode MS" pitchFamily="50" charset="-128"/>
          </a:endParaRPr>
        </a:p>
      </dgm:t>
    </dgm:pt>
    <dgm:pt modelId="{71143621-6AE0-4F40-903D-6534B9FE0ECA}" type="parTrans" cxnId="{CF556CC4-894A-4AA1-9410-0909103FD6A9}">
      <dgm:prSet/>
      <dgm:spPr/>
      <dgm:t>
        <a:bodyPr/>
        <a:lstStyle/>
        <a:p>
          <a:endParaRPr kumimoji="1" lang="ja-JP" altLang="en-US"/>
        </a:p>
      </dgm:t>
    </dgm:pt>
    <dgm:pt modelId="{6B3B99A6-9E7B-4BED-8CDB-84DD2F83E535}" type="sibTrans" cxnId="{CF556CC4-894A-4AA1-9410-0909103FD6A9}">
      <dgm:prSet/>
      <dgm:spPr/>
      <dgm:t>
        <a:bodyPr/>
        <a:lstStyle/>
        <a:p>
          <a:endParaRPr kumimoji="1" lang="ja-JP" altLang="en-US"/>
        </a:p>
      </dgm:t>
    </dgm:pt>
    <dgm:pt modelId="{4BBA50A3-F223-4937-AED1-ACBC9938F827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rtl="0"/>
          <a:r>
            <a:rPr kumimoji="1" lang="ru-RU" altLang="ja-JP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«</a:t>
          </a:r>
          <a:r>
            <a:rPr kumimoji="1" lang="ru-RU" altLang="ja-JP" sz="1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Ловушка</a:t>
          </a:r>
          <a:r>
            <a:rPr kumimoji="1" lang="en-US" altLang="ja-JP" sz="1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 </a:t>
          </a:r>
          <a:r>
            <a:rPr kumimoji="1" lang="ru-RU" altLang="ja-JP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ликвидности»</a:t>
          </a:r>
          <a:r>
            <a:rPr kumimoji="1" lang="en-US" altLang="ja-JP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 (Liquidity Trap)</a:t>
          </a:r>
          <a:r>
            <a:rPr kumimoji="1" lang="ru-RU" altLang="ja-JP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:</a:t>
          </a:r>
          <a:r>
            <a:rPr kumimoji="1" lang="ru-RU" altLang="ja-JP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 </a:t>
          </a:r>
        </a:p>
        <a:p>
          <a:pPr rtl="0"/>
          <a:r>
            <a:rPr kumimoji="1" lang="ru-RU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расширение денежной массы М2, не ведущее к повышению процентных ставок, доходов и спроса</a:t>
          </a:r>
          <a:endParaRPr kumimoji="1" lang="en-US" altLang="ja-JP" sz="1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 Unicode MS" pitchFamily="50" charset="-128"/>
            <a:ea typeface="Arial Unicode MS" pitchFamily="50" charset="-128"/>
            <a:cs typeface="Arial Unicode MS" pitchFamily="50" charset="-128"/>
          </a:endParaRPr>
        </a:p>
      </dgm:t>
    </dgm:pt>
    <dgm:pt modelId="{9F2FA872-6249-480B-8963-4F8814D99917}" type="parTrans" cxnId="{ACB1048E-5AF2-40B0-840A-4AA1C2FD54AF}">
      <dgm:prSet/>
      <dgm:spPr/>
      <dgm:t>
        <a:bodyPr/>
        <a:lstStyle/>
        <a:p>
          <a:endParaRPr kumimoji="1" lang="ja-JP" altLang="en-US"/>
        </a:p>
      </dgm:t>
    </dgm:pt>
    <dgm:pt modelId="{E1903A21-3AF6-4578-AF61-4DDF77BE36C3}" type="sibTrans" cxnId="{ACB1048E-5AF2-40B0-840A-4AA1C2FD54AF}">
      <dgm:prSet/>
      <dgm:spPr/>
      <dgm:t>
        <a:bodyPr/>
        <a:lstStyle/>
        <a:p>
          <a:endParaRPr kumimoji="1" lang="ja-JP" altLang="en-US"/>
        </a:p>
      </dgm:t>
    </dgm:pt>
    <dgm:pt modelId="{C72E786C-7219-4543-A0C8-4C620FA9006C}" type="pres">
      <dgm:prSet presAssocID="{033897F6-3B45-42CA-8ED2-B8F3571E988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40E30A89-24B7-4DF8-AE75-F5AD6EA559BA}" type="pres">
      <dgm:prSet presAssocID="{4BBA50A3-F223-4937-AED1-ACBC9938F827}" presName="boxAndChildren" presStyleCnt="0"/>
      <dgm:spPr/>
    </dgm:pt>
    <dgm:pt modelId="{F75ED851-56C4-4098-B4FF-860EAF0608D1}" type="pres">
      <dgm:prSet presAssocID="{4BBA50A3-F223-4937-AED1-ACBC9938F827}" presName="parentTextBox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F180347D-DFC6-4F5B-B4F4-5A750CD33C4A}" type="pres">
      <dgm:prSet presAssocID="{6B3B99A6-9E7B-4BED-8CDB-84DD2F83E535}" presName="sp" presStyleCnt="0"/>
      <dgm:spPr/>
    </dgm:pt>
    <dgm:pt modelId="{0156DBD6-7977-41F2-9553-A04D87EE3EBE}" type="pres">
      <dgm:prSet presAssocID="{FD143EFA-B299-422E-9041-6D0D104A62C7}" presName="arrowAndChildren" presStyleCnt="0"/>
      <dgm:spPr/>
    </dgm:pt>
    <dgm:pt modelId="{1AC76551-C50E-41D8-BB52-30D59F922D47}" type="pres">
      <dgm:prSet presAssocID="{FD143EFA-B299-422E-9041-6D0D104A62C7}" presName="parentTextArrow" presStyleLbl="node1" presStyleIdx="1" presStyleCnt="3"/>
      <dgm:spPr/>
      <dgm:t>
        <a:bodyPr/>
        <a:lstStyle/>
        <a:p>
          <a:endParaRPr kumimoji="1" lang="ja-JP" altLang="en-US"/>
        </a:p>
      </dgm:t>
    </dgm:pt>
    <dgm:pt modelId="{7C5D2C9A-BC7F-4534-A8EC-94603AF495D2}" type="pres">
      <dgm:prSet presAssocID="{DA2E40DB-A9B4-4BFC-A088-AB63B092CE53}" presName="sp" presStyleCnt="0"/>
      <dgm:spPr/>
    </dgm:pt>
    <dgm:pt modelId="{ED9DDEBF-49E5-4924-8AB2-EF6FBFCED2B3}" type="pres">
      <dgm:prSet presAssocID="{11BF7B4A-6F75-4C28-AE75-AB0B84EDEA58}" presName="arrowAndChildren" presStyleCnt="0"/>
      <dgm:spPr/>
    </dgm:pt>
    <dgm:pt modelId="{7C5064BC-650B-41C0-A4E1-624B107806F3}" type="pres">
      <dgm:prSet presAssocID="{11BF7B4A-6F75-4C28-AE75-AB0B84EDEA58}" presName="parentTextArrow" presStyleLbl="node1" presStyleIdx="2" presStyleCnt="3"/>
      <dgm:spPr/>
      <dgm:t>
        <a:bodyPr/>
        <a:lstStyle/>
        <a:p>
          <a:endParaRPr kumimoji="1" lang="ja-JP" altLang="en-US"/>
        </a:p>
      </dgm:t>
    </dgm:pt>
  </dgm:ptLst>
  <dgm:cxnLst>
    <dgm:cxn modelId="{367A6950-5EE3-4DAF-981C-90A022640170}" type="presOf" srcId="{11BF7B4A-6F75-4C28-AE75-AB0B84EDEA58}" destId="{7C5064BC-650B-41C0-A4E1-624B107806F3}" srcOrd="0" destOrd="0" presId="urn:microsoft.com/office/officeart/2005/8/layout/process4"/>
    <dgm:cxn modelId="{A9A0AD0C-2DED-4D5C-B439-B3FA269F2996}" type="presOf" srcId="{033897F6-3B45-42CA-8ED2-B8F3571E988D}" destId="{C72E786C-7219-4543-A0C8-4C620FA9006C}" srcOrd="0" destOrd="0" presId="urn:microsoft.com/office/officeart/2005/8/layout/process4"/>
    <dgm:cxn modelId="{1C89BFC2-EBC8-4A17-BD96-B5BEBC8D80E5}" srcId="{033897F6-3B45-42CA-8ED2-B8F3571E988D}" destId="{11BF7B4A-6F75-4C28-AE75-AB0B84EDEA58}" srcOrd="0" destOrd="0" parTransId="{56525A96-EF23-460C-9555-89C09F2B6458}" sibTransId="{DA2E40DB-A9B4-4BFC-A088-AB63B092CE53}"/>
    <dgm:cxn modelId="{CF556CC4-894A-4AA1-9410-0909103FD6A9}" srcId="{033897F6-3B45-42CA-8ED2-B8F3571E988D}" destId="{FD143EFA-B299-422E-9041-6D0D104A62C7}" srcOrd="1" destOrd="0" parTransId="{71143621-6AE0-4F40-903D-6534B9FE0ECA}" sibTransId="{6B3B99A6-9E7B-4BED-8CDB-84DD2F83E535}"/>
    <dgm:cxn modelId="{ACB1048E-5AF2-40B0-840A-4AA1C2FD54AF}" srcId="{033897F6-3B45-42CA-8ED2-B8F3571E988D}" destId="{4BBA50A3-F223-4937-AED1-ACBC9938F827}" srcOrd="2" destOrd="0" parTransId="{9F2FA872-6249-480B-8963-4F8814D99917}" sibTransId="{E1903A21-3AF6-4578-AF61-4DDF77BE36C3}"/>
    <dgm:cxn modelId="{742350DA-1D3E-410F-86E7-A70C599138CD}" type="presOf" srcId="{4BBA50A3-F223-4937-AED1-ACBC9938F827}" destId="{F75ED851-56C4-4098-B4FF-860EAF0608D1}" srcOrd="0" destOrd="0" presId="urn:microsoft.com/office/officeart/2005/8/layout/process4"/>
    <dgm:cxn modelId="{1AE90EBF-0068-4B29-8CA2-AA2D954EAC5B}" type="presOf" srcId="{FD143EFA-B299-422E-9041-6D0D104A62C7}" destId="{1AC76551-C50E-41D8-BB52-30D59F922D47}" srcOrd="0" destOrd="0" presId="urn:microsoft.com/office/officeart/2005/8/layout/process4"/>
    <dgm:cxn modelId="{630BD3B2-BEE8-49D4-8C66-38EF570EF2B1}" type="presParOf" srcId="{C72E786C-7219-4543-A0C8-4C620FA9006C}" destId="{40E30A89-24B7-4DF8-AE75-F5AD6EA559BA}" srcOrd="0" destOrd="0" presId="urn:microsoft.com/office/officeart/2005/8/layout/process4"/>
    <dgm:cxn modelId="{BA9B7870-6E33-42B0-862D-AE22BB640218}" type="presParOf" srcId="{40E30A89-24B7-4DF8-AE75-F5AD6EA559BA}" destId="{F75ED851-56C4-4098-B4FF-860EAF0608D1}" srcOrd="0" destOrd="0" presId="urn:microsoft.com/office/officeart/2005/8/layout/process4"/>
    <dgm:cxn modelId="{7DF24F84-628F-47F1-B51F-DB611DC8316E}" type="presParOf" srcId="{C72E786C-7219-4543-A0C8-4C620FA9006C}" destId="{F180347D-DFC6-4F5B-B4F4-5A750CD33C4A}" srcOrd="1" destOrd="0" presId="urn:microsoft.com/office/officeart/2005/8/layout/process4"/>
    <dgm:cxn modelId="{75066865-9614-4137-901F-6B6DC8BD2D86}" type="presParOf" srcId="{C72E786C-7219-4543-A0C8-4C620FA9006C}" destId="{0156DBD6-7977-41F2-9553-A04D87EE3EBE}" srcOrd="2" destOrd="0" presId="urn:microsoft.com/office/officeart/2005/8/layout/process4"/>
    <dgm:cxn modelId="{1E3F9088-00CC-40E3-AC71-B085F648868C}" type="presParOf" srcId="{0156DBD6-7977-41F2-9553-A04D87EE3EBE}" destId="{1AC76551-C50E-41D8-BB52-30D59F922D47}" srcOrd="0" destOrd="0" presId="urn:microsoft.com/office/officeart/2005/8/layout/process4"/>
    <dgm:cxn modelId="{FC6AE604-FBA5-4C06-BC1E-8B58D3D5FE4D}" type="presParOf" srcId="{C72E786C-7219-4543-A0C8-4C620FA9006C}" destId="{7C5D2C9A-BC7F-4534-A8EC-94603AF495D2}" srcOrd="3" destOrd="0" presId="urn:microsoft.com/office/officeart/2005/8/layout/process4"/>
    <dgm:cxn modelId="{A3EEE667-AC55-4008-8BF0-205F5161B804}" type="presParOf" srcId="{C72E786C-7219-4543-A0C8-4C620FA9006C}" destId="{ED9DDEBF-49E5-4924-8AB2-EF6FBFCED2B3}" srcOrd="4" destOrd="0" presId="urn:microsoft.com/office/officeart/2005/8/layout/process4"/>
    <dgm:cxn modelId="{AACD7133-1A67-4314-AE26-3A7964C79992}" type="presParOf" srcId="{ED9DDEBF-49E5-4924-8AB2-EF6FBFCED2B3}" destId="{7C5064BC-650B-41C0-A4E1-624B107806F3}" srcOrd="0" destOrd="0" presId="urn:microsoft.com/office/officeart/2005/8/layout/process4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33897F6-3B45-42CA-8ED2-B8F3571E988D}" type="doc">
      <dgm:prSet loTypeId="urn:microsoft.com/office/officeart/2005/8/layout/process4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11BF7B4A-6F75-4C28-AE75-AB0B84EDEA58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altLang="ja-JP" sz="2000" dirty="0" smtClean="0">
              <a:solidFill>
                <a:schemeClr val="tx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КУ  – кто заседает в Совете директоров : акционеры, инвесторы или инсайдеры (работники)? </a:t>
          </a:r>
          <a:endParaRPr kumimoji="1" lang="en-US" altLang="ja-JP" sz="20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 Unicode MS" pitchFamily="50" charset="-128"/>
            <a:ea typeface="Arial Unicode MS" pitchFamily="50" charset="-128"/>
            <a:cs typeface="Arial Unicode MS" pitchFamily="50" charset="-128"/>
          </a:endParaRPr>
        </a:p>
      </dgm:t>
    </dgm:pt>
    <dgm:pt modelId="{56525A96-EF23-460C-9555-89C09F2B6458}" type="parTrans" cxnId="{1C89BFC2-EBC8-4A17-BD96-B5BEBC8D80E5}">
      <dgm:prSet/>
      <dgm:spPr/>
      <dgm:t>
        <a:bodyPr/>
        <a:lstStyle/>
        <a:p>
          <a:endParaRPr kumimoji="1" lang="ja-JP" altLang="en-US"/>
        </a:p>
      </dgm:t>
    </dgm:pt>
    <dgm:pt modelId="{DA2E40DB-A9B4-4BFC-A088-AB63B092CE53}" type="sibTrans" cxnId="{1C89BFC2-EBC8-4A17-BD96-B5BEBC8D80E5}">
      <dgm:prSet/>
      <dgm:spPr/>
      <dgm:t>
        <a:bodyPr/>
        <a:lstStyle/>
        <a:p>
          <a:endParaRPr kumimoji="1" lang="ja-JP" altLang="en-US"/>
        </a:p>
      </dgm:t>
    </dgm:pt>
    <dgm:pt modelId="{FD143EFA-B299-422E-9041-6D0D104A62C7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altLang="ja-JP" sz="2000" dirty="0" smtClean="0">
              <a:solidFill>
                <a:schemeClr val="tx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Модели КУ – англо-саксонская (независимые директора) и континентальная (инсайдеры)</a:t>
          </a:r>
          <a:endParaRPr kumimoji="1" lang="en-US" altLang="ja-JP" sz="20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 Unicode MS" pitchFamily="50" charset="-128"/>
            <a:ea typeface="Arial Unicode MS" pitchFamily="50" charset="-128"/>
            <a:cs typeface="Arial Unicode MS" pitchFamily="50" charset="-128"/>
          </a:endParaRPr>
        </a:p>
      </dgm:t>
    </dgm:pt>
    <dgm:pt modelId="{71143621-6AE0-4F40-903D-6534B9FE0ECA}" type="parTrans" cxnId="{CF556CC4-894A-4AA1-9410-0909103FD6A9}">
      <dgm:prSet/>
      <dgm:spPr/>
      <dgm:t>
        <a:bodyPr/>
        <a:lstStyle/>
        <a:p>
          <a:endParaRPr kumimoji="1" lang="ja-JP" altLang="en-US"/>
        </a:p>
      </dgm:t>
    </dgm:pt>
    <dgm:pt modelId="{6B3B99A6-9E7B-4BED-8CDB-84DD2F83E535}" type="sibTrans" cxnId="{CF556CC4-894A-4AA1-9410-0909103FD6A9}">
      <dgm:prSet/>
      <dgm:spPr/>
      <dgm:t>
        <a:bodyPr/>
        <a:lstStyle/>
        <a:p>
          <a:endParaRPr kumimoji="1" lang="ja-JP" altLang="en-US"/>
        </a:p>
      </dgm:t>
    </dgm:pt>
    <dgm:pt modelId="{4BBA50A3-F223-4937-AED1-ACBC9938F827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altLang="ja-JP" sz="1600" dirty="0" smtClean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Инсайдерство</a:t>
          </a:r>
          <a:r>
            <a:rPr lang="ru-RU" altLang="ja-JP" sz="1600" dirty="0" smtClean="0">
              <a:solidFill>
                <a:schemeClr val="tx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 – главная черта КУ Японии. Особенности собственников, кредиторов и работников-менеджеров японских компаний ориентируют их на долгосрочные цели вместо краткосрочных, на инвестиции вместо дивидендов, на объемы продаж вместо объемов прибылей (т.е. на стабильность вместо реформ). Плюсы: инвестиции в производство, минусы: занижение стоимости акций, сокрытие информации, принятие неправильных решений.</a:t>
          </a:r>
          <a:endParaRPr kumimoji="1" lang="en-US" altLang="ja-JP" sz="16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 Unicode MS" pitchFamily="50" charset="-128"/>
            <a:ea typeface="Arial Unicode MS" pitchFamily="50" charset="-128"/>
            <a:cs typeface="Arial Unicode MS" pitchFamily="50" charset="-128"/>
          </a:endParaRPr>
        </a:p>
      </dgm:t>
    </dgm:pt>
    <dgm:pt modelId="{9F2FA872-6249-480B-8963-4F8814D99917}" type="parTrans" cxnId="{ACB1048E-5AF2-40B0-840A-4AA1C2FD54AF}">
      <dgm:prSet/>
      <dgm:spPr/>
      <dgm:t>
        <a:bodyPr/>
        <a:lstStyle/>
        <a:p>
          <a:endParaRPr kumimoji="1" lang="ja-JP" altLang="en-US"/>
        </a:p>
      </dgm:t>
    </dgm:pt>
    <dgm:pt modelId="{E1903A21-3AF6-4578-AF61-4DDF77BE36C3}" type="sibTrans" cxnId="{ACB1048E-5AF2-40B0-840A-4AA1C2FD54AF}">
      <dgm:prSet/>
      <dgm:spPr/>
      <dgm:t>
        <a:bodyPr/>
        <a:lstStyle/>
        <a:p>
          <a:endParaRPr kumimoji="1" lang="ja-JP" altLang="en-US"/>
        </a:p>
      </dgm:t>
    </dgm:pt>
    <dgm:pt modelId="{C72E786C-7219-4543-A0C8-4C620FA9006C}" type="pres">
      <dgm:prSet presAssocID="{033897F6-3B45-42CA-8ED2-B8F3571E988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40E30A89-24B7-4DF8-AE75-F5AD6EA559BA}" type="pres">
      <dgm:prSet presAssocID="{4BBA50A3-F223-4937-AED1-ACBC9938F827}" presName="boxAndChildren" presStyleCnt="0"/>
      <dgm:spPr/>
    </dgm:pt>
    <dgm:pt modelId="{F75ED851-56C4-4098-B4FF-860EAF0608D1}" type="pres">
      <dgm:prSet presAssocID="{4BBA50A3-F223-4937-AED1-ACBC9938F827}" presName="parentTextBox" presStyleLbl="node1" presStyleIdx="0" presStyleCnt="3"/>
      <dgm:spPr/>
      <dgm:t>
        <a:bodyPr/>
        <a:lstStyle/>
        <a:p>
          <a:endParaRPr kumimoji="1" lang="ja-JP" altLang="en-US"/>
        </a:p>
      </dgm:t>
    </dgm:pt>
    <dgm:pt modelId="{F180347D-DFC6-4F5B-B4F4-5A750CD33C4A}" type="pres">
      <dgm:prSet presAssocID="{6B3B99A6-9E7B-4BED-8CDB-84DD2F83E535}" presName="sp" presStyleCnt="0"/>
      <dgm:spPr/>
    </dgm:pt>
    <dgm:pt modelId="{0156DBD6-7977-41F2-9553-A04D87EE3EBE}" type="pres">
      <dgm:prSet presAssocID="{FD143EFA-B299-422E-9041-6D0D104A62C7}" presName="arrowAndChildren" presStyleCnt="0"/>
      <dgm:spPr/>
    </dgm:pt>
    <dgm:pt modelId="{1AC76551-C50E-41D8-BB52-30D59F922D47}" type="pres">
      <dgm:prSet presAssocID="{FD143EFA-B299-422E-9041-6D0D104A62C7}" presName="parentTextArrow" presStyleLbl="node1" presStyleIdx="1" presStyleCnt="3" custScaleY="34538"/>
      <dgm:spPr/>
      <dgm:t>
        <a:bodyPr/>
        <a:lstStyle/>
        <a:p>
          <a:endParaRPr kumimoji="1" lang="ja-JP" altLang="en-US"/>
        </a:p>
      </dgm:t>
    </dgm:pt>
    <dgm:pt modelId="{7C5D2C9A-BC7F-4534-A8EC-94603AF495D2}" type="pres">
      <dgm:prSet presAssocID="{DA2E40DB-A9B4-4BFC-A088-AB63B092CE53}" presName="sp" presStyleCnt="0"/>
      <dgm:spPr/>
    </dgm:pt>
    <dgm:pt modelId="{ED9DDEBF-49E5-4924-8AB2-EF6FBFCED2B3}" type="pres">
      <dgm:prSet presAssocID="{11BF7B4A-6F75-4C28-AE75-AB0B84EDEA58}" presName="arrowAndChildren" presStyleCnt="0"/>
      <dgm:spPr/>
    </dgm:pt>
    <dgm:pt modelId="{7C5064BC-650B-41C0-A4E1-624B107806F3}" type="pres">
      <dgm:prSet presAssocID="{11BF7B4A-6F75-4C28-AE75-AB0B84EDEA58}" presName="parentTextArrow" presStyleLbl="node1" presStyleIdx="2" presStyleCnt="3" custScaleY="42661"/>
      <dgm:spPr/>
      <dgm:t>
        <a:bodyPr/>
        <a:lstStyle/>
        <a:p>
          <a:endParaRPr kumimoji="1" lang="ja-JP" altLang="en-US"/>
        </a:p>
      </dgm:t>
    </dgm:pt>
  </dgm:ptLst>
  <dgm:cxnLst>
    <dgm:cxn modelId="{1C89BFC2-EBC8-4A17-BD96-B5BEBC8D80E5}" srcId="{033897F6-3B45-42CA-8ED2-B8F3571E988D}" destId="{11BF7B4A-6F75-4C28-AE75-AB0B84EDEA58}" srcOrd="0" destOrd="0" parTransId="{56525A96-EF23-460C-9555-89C09F2B6458}" sibTransId="{DA2E40DB-A9B4-4BFC-A088-AB63B092CE53}"/>
    <dgm:cxn modelId="{B9553EA4-F432-40C5-BB63-3BE9F35A2433}" type="presOf" srcId="{4BBA50A3-F223-4937-AED1-ACBC9938F827}" destId="{F75ED851-56C4-4098-B4FF-860EAF0608D1}" srcOrd="0" destOrd="0" presId="urn:microsoft.com/office/officeart/2005/8/layout/process4"/>
    <dgm:cxn modelId="{7EFE2A8F-852A-47DF-A2B8-E2693E4A9215}" type="presOf" srcId="{033897F6-3B45-42CA-8ED2-B8F3571E988D}" destId="{C72E786C-7219-4543-A0C8-4C620FA9006C}" srcOrd="0" destOrd="0" presId="urn:microsoft.com/office/officeart/2005/8/layout/process4"/>
    <dgm:cxn modelId="{ACB1048E-5AF2-40B0-840A-4AA1C2FD54AF}" srcId="{033897F6-3B45-42CA-8ED2-B8F3571E988D}" destId="{4BBA50A3-F223-4937-AED1-ACBC9938F827}" srcOrd="2" destOrd="0" parTransId="{9F2FA872-6249-480B-8963-4F8814D99917}" sibTransId="{E1903A21-3AF6-4578-AF61-4DDF77BE36C3}"/>
    <dgm:cxn modelId="{F89089A4-AE27-4140-AEB9-3F9848A2A361}" type="presOf" srcId="{FD143EFA-B299-422E-9041-6D0D104A62C7}" destId="{1AC76551-C50E-41D8-BB52-30D59F922D47}" srcOrd="0" destOrd="0" presId="urn:microsoft.com/office/officeart/2005/8/layout/process4"/>
    <dgm:cxn modelId="{7D1A4C87-D694-4931-9DCB-1B96196BA844}" type="presOf" srcId="{11BF7B4A-6F75-4C28-AE75-AB0B84EDEA58}" destId="{7C5064BC-650B-41C0-A4E1-624B107806F3}" srcOrd="0" destOrd="0" presId="urn:microsoft.com/office/officeart/2005/8/layout/process4"/>
    <dgm:cxn modelId="{CF556CC4-894A-4AA1-9410-0909103FD6A9}" srcId="{033897F6-3B45-42CA-8ED2-B8F3571E988D}" destId="{FD143EFA-B299-422E-9041-6D0D104A62C7}" srcOrd="1" destOrd="0" parTransId="{71143621-6AE0-4F40-903D-6534B9FE0ECA}" sibTransId="{6B3B99A6-9E7B-4BED-8CDB-84DD2F83E535}"/>
    <dgm:cxn modelId="{9117988E-9057-4280-B14A-5696A727B2B1}" type="presParOf" srcId="{C72E786C-7219-4543-A0C8-4C620FA9006C}" destId="{40E30A89-24B7-4DF8-AE75-F5AD6EA559BA}" srcOrd="0" destOrd="0" presId="urn:microsoft.com/office/officeart/2005/8/layout/process4"/>
    <dgm:cxn modelId="{E84E05C1-718C-4A35-9729-9C248B192BF9}" type="presParOf" srcId="{40E30A89-24B7-4DF8-AE75-F5AD6EA559BA}" destId="{F75ED851-56C4-4098-B4FF-860EAF0608D1}" srcOrd="0" destOrd="0" presId="urn:microsoft.com/office/officeart/2005/8/layout/process4"/>
    <dgm:cxn modelId="{171955EC-CE54-42FB-A643-29D660B61FB2}" type="presParOf" srcId="{C72E786C-7219-4543-A0C8-4C620FA9006C}" destId="{F180347D-DFC6-4F5B-B4F4-5A750CD33C4A}" srcOrd="1" destOrd="0" presId="urn:microsoft.com/office/officeart/2005/8/layout/process4"/>
    <dgm:cxn modelId="{66B793F8-5BB8-4452-9F57-2F88F0E4E556}" type="presParOf" srcId="{C72E786C-7219-4543-A0C8-4C620FA9006C}" destId="{0156DBD6-7977-41F2-9553-A04D87EE3EBE}" srcOrd="2" destOrd="0" presId="urn:microsoft.com/office/officeart/2005/8/layout/process4"/>
    <dgm:cxn modelId="{18A91E35-09B5-4558-B8A9-CED0F4AEADFB}" type="presParOf" srcId="{0156DBD6-7977-41F2-9553-A04D87EE3EBE}" destId="{1AC76551-C50E-41D8-BB52-30D59F922D47}" srcOrd="0" destOrd="0" presId="urn:microsoft.com/office/officeart/2005/8/layout/process4"/>
    <dgm:cxn modelId="{6C578D79-2D72-4DC1-AB87-B382CAA3A52E}" type="presParOf" srcId="{C72E786C-7219-4543-A0C8-4C620FA9006C}" destId="{7C5D2C9A-BC7F-4534-A8EC-94603AF495D2}" srcOrd="3" destOrd="0" presId="urn:microsoft.com/office/officeart/2005/8/layout/process4"/>
    <dgm:cxn modelId="{EAA52305-07DB-4684-91FF-AEC2CC8E47DC}" type="presParOf" srcId="{C72E786C-7219-4543-A0C8-4C620FA9006C}" destId="{ED9DDEBF-49E5-4924-8AB2-EF6FBFCED2B3}" srcOrd="4" destOrd="0" presId="urn:microsoft.com/office/officeart/2005/8/layout/process4"/>
    <dgm:cxn modelId="{3F1562C7-9366-4C90-9906-86238DC35183}" type="presParOf" srcId="{ED9DDEBF-49E5-4924-8AB2-EF6FBFCED2B3}" destId="{7C5064BC-650B-41C0-A4E1-624B107806F3}" srcOrd="0" destOrd="0" presId="urn:microsoft.com/office/officeart/2005/8/layout/process4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A8FB9-62FB-43BF-979B-6A8A49529AD8}">
      <dsp:nvSpPr>
        <dsp:cNvPr id="0" name=""/>
        <dsp:cNvSpPr/>
      </dsp:nvSpPr>
      <dsp:spPr>
        <a:xfrm>
          <a:off x="1268" y="3028"/>
          <a:ext cx="1246531" cy="1797171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ja-JP" sz="2000" kern="1200" dirty="0" smtClean="0">
              <a:solidFill>
                <a:schemeClr val="tx2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rPr>
            <a:t>Почему такой глубокий кризис?</a:t>
          </a:r>
          <a:endParaRPr lang="en-US" altLang="ja-JP" sz="2000" kern="1200" dirty="0" smtClean="0">
            <a:solidFill>
              <a:schemeClr val="tx2"/>
            </a:solidFill>
            <a:latin typeface="Arial Unicode MS" panose="020B0604020202020204" pitchFamily="50" charset="-128"/>
            <a:ea typeface="Arial Unicode MS" panose="020B0604020202020204" pitchFamily="50" charset="-128"/>
            <a:cs typeface="Arial Unicode MS" panose="020B0604020202020204" pitchFamily="50" charset="-128"/>
          </a:endParaRPr>
        </a:p>
      </dsp:txBody>
      <dsp:txXfrm>
        <a:off x="1268" y="3028"/>
        <a:ext cx="1246531" cy="17971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A8FB9-62FB-43BF-979B-6A8A49529AD8}">
      <dsp:nvSpPr>
        <dsp:cNvPr id="0" name=""/>
        <dsp:cNvSpPr/>
      </dsp:nvSpPr>
      <dsp:spPr>
        <a:xfrm>
          <a:off x="0" y="0"/>
          <a:ext cx="1245262" cy="2014171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ja-JP" sz="2000" kern="1200" dirty="0" smtClean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rPr>
            <a:t>Что осталось </a:t>
          </a:r>
          <a:r>
            <a:rPr lang="ru-RU" altLang="ja-JP" sz="2000" kern="1200" dirty="0" smtClean="0">
              <a:solidFill>
                <a:schemeClr val="tx2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rPr>
            <a:t>для развитиястраны?</a:t>
          </a:r>
          <a:endParaRPr lang="en-US" altLang="ja-JP" sz="2000" kern="1200" dirty="0" smtClean="0">
            <a:solidFill>
              <a:schemeClr val="tx2"/>
            </a:solidFill>
            <a:latin typeface="Arial Unicode MS" panose="020B0604020202020204" pitchFamily="50" charset="-128"/>
            <a:ea typeface="Arial Unicode MS" panose="020B0604020202020204" pitchFamily="50" charset="-128"/>
            <a:cs typeface="Arial Unicode MS" panose="020B0604020202020204" pitchFamily="50" charset="-128"/>
          </a:endParaRPr>
        </a:p>
      </dsp:txBody>
      <dsp:txXfrm>
        <a:off x="0" y="0"/>
        <a:ext cx="1245262" cy="20141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A8FB9-62FB-43BF-979B-6A8A49529AD8}">
      <dsp:nvSpPr>
        <dsp:cNvPr id="0" name=""/>
        <dsp:cNvSpPr/>
      </dsp:nvSpPr>
      <dsp:spPr>
        <a:xfrm>
          <a:off x="8687" y="215082"/>
          <a:ext cx="8056208" cy="713965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eaLnBrk="1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2"/>
            </a:buClr>
            <a:buSzPct val="65000"/>
            <a:buFont typeface="Wingdings" pitchFamily="2" charset="2"/>
            <a:buNone/>
            <a:defRPr/>
          </a:pPr>
          <a:r>
            <a:rPr lang="ru-RU" altLang="ja-JP" sz="2000" kern="1200" dirty="0" smtClean="0">
              <a:solidFill>
                <a:schemeClr val="tx2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rPr>
            <a:t>Медленная реакция, большие масштабы «пузыря», слишком радикальные ограничительные меры (запрет, налог, процент)</a:t>
          </a:r>
          <a:endParaRPr lang="en-US" altLang="ja-JP" sz="2000" kern="1200" dirty="0" smtClean="0">
            <a:solidFill>
              <a:schemeClr val="tx2"/>
            </a:solidFill>
            <a:latin typeface="Arial Unicode MS" panose="020B0604020202020204" pitchFamily="50" charset="-128"/>
            <a:ea typeface="Arial Unicode MS" panose="020B0604020202020204" pitchFamily="50" charset="-128"/>
            <a:cs typeface="Arial Unicode MS" panose="020B0604020202020204" pitchFamily="50" charset="-128"/>
          </a:endParaRPr>
        </a:p>
      </dsp:txBody>
      <dsp:txXfrm>
        <a:off x="8687" y="215082"/>
        <a:ext cx="8056208" cy="7139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A8FB9-62FB-43BF-979B-6A8A49529AD8}">
      <dsp:nvSpPr>
        <dsp:cNvPr id="0" name=""/>
        <dsp:cNvSpPr/>
      </dsp:nvSpPr>
      <dsp:spPr>
        <a:xfrm>
          <a:off x="8687" y="215082"/>
          <a:ext cx="8056208" cy="713965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eaLnBrk="1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2"/>
            </a:buClr>
            <a:buSzPct val="65000"/>
            <a:buFont typeface="Wingdings" pitchFamily="2" charset="2"/>
            <a:buNone/>
            <a:defRPr/>
          </a:pPr>
          <a:r>
            <a:rPr lang="ru-RU" altLang="ja-JP" sz="2000" kern="1200" dirty="0" smtClean="0">
              <a:solidFill>
                <a:schemeClr val="tx2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rPr>
            <a:t>Кризис не затронул основ экономики: </a:t>
          </a:r>
          <a:r>
            <a:rPr lang="ru-RU" altLang="ja-JP" sz="2000" kern="1200" dirty="0" smtClean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rPr>
            <a:t>население, институты, инфраструктура</a:t>
          </a:r>
          <a:endParaRPr lang="en-US" altLang="ja-JP" sz="2000" kern="1200" dirty="0" smtClean="0">
            <a:solidFill>
              <a:srgbClr val="FF0000"/>
            </a:solidFill>
            <a:latin typeface="Arial Unicode MS" panose="020B0604020202020204" pitchFamily="50" charset="-128"/>
            <a:ea typeface="Arial Unicode MS" panose="020B0604020202020204" pitchFamily="50" charset="-128"/>
            <a:cs typeface="Arial Unicode MS" panose="020B0604020202020204" pitchFamily="50" charset="-128"/>
          </a:endParaRPr>
        </a:p>
      </dsp:txBody>
      <dsp:txXfrm>
        <a:off x="8687" y="215082"/>
        <a:ext cx="8056208" cy="7139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5ED851-56C4-4098-B4FF-860EAF0608D1}">
      <dsp:nvSpPr>
        <dsp:cNvPr id="0" name=""/>
        <dsp:cNvSpPr/>
      </dsp:nvSpPr>
      <dsp:spPr>
        <a:xfrm>
          <a:off x="0" y="3914580"/>
          <a:ext cx="7488832" cy="1284852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ru-RU" altLang="ja-JP" sz="1800" b="1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«</a:t>
          </a:r>
          <a:r>
            <a:rPr kumimoji="1" lang="ru-RU" altLang="ja-JP" sz="1800" b="1" i="1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Ловушка</a:t>
          </a:r>
          <a:r>
            <a:rPr kumimoji="1" lang="en-US" altLang="ja-JP" sz="1800" b="1" i="1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 </a:t>
          </a:r>
          <a:r>
            <a:rPr kumimoji="1" lang="ru-RU" altLang="ja-JP" sz="1800" b="1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ликвидности»</a:t>
          </a:r>
          <a:r>
            <a:rPr kumimoji="1" lang="en-US" altLang="ja-JP" sz="1800" b="1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 (Liquidity Trap)</a:t>
          </a:r>
          <a:r>
            <a:rPr kumimoji="1" lang="ru-RU" altLang="ja-JP" sz="1800" b="1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:</a:t>
          </a:r>
          <a:r>
            <a:rPr kumimoji="1" lang="ru-RU" altLang="ja-JP" sz="1800" b="0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ru-RU" altLang="ja-JP" sz="18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расширение денежной массы М2, не ведущее к повышению процентных ставок, доходов и спроса</a:t>
          </a:r>
          <a:endParaRPr kumimoji="1" lang="en-US" altLang="ja-JP" sz="18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 Unicode MS" pitchFamily="50" charset="-128"/>
            <a:ea typeface="Arial Unicode MS" pitchFamily="50" charset="-128"/>
            <a:cs typeface="Arial Unicode MS" pitchFamily="50" charset="-128"/>
          </a:endParaRPr>
        </a:p>
      </dsp:txBody>
      <dsp:txXfrm>
        <a:off x="0" y="3914580"/>
        <a:ext cx="7488832" cy="1284852"/>
      </dsp:txXfrm>
    </dsp:sp>
    <dsp:sp modelId="{1AC76551-C50E-41D8-BB52-30D59F922D47}">
      <dsp:nvSpPr>
        <dsp:cNvPr id="0" name=""/>
        <dsp:cNvSpPr/>
      </dsp:nvSpPr>
      <dsp:spPr>
        <a:xfrm rot="10800000">
          <a:off x="0" y="1957749"/>
          <a:ext cx="7488832" cy="1976103"/>
        </a:xfrm>
        <a:prstGeom prst="upArrowCallou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ru-RU" altLang="ja-JP" sz="1800" b="1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«Количественное </a:t>
          </a:r>
          <a:r>
            <a:rPr kumimoji="1" lang="ru-RU" altLang="ja-JP" sz="1800" b="1" i="1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смягчение</a:t>
          </a:r>
          <a:r>
            <a:rPr kumimoji="1" lang="ru-RU" altLang="ja-JP" sz="1800" b="1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»</a:t>
          </a:r>
          <a:r>
            <a:rPr kumimoji="1" lang="en-US" altLang="ja-JP" sz="1800" b="1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 (Quantitative Easing)</a:t>
          </a:r>
          <a:r>
            <a:rPr kumimoji="1" lang="ru-RU" altLang="ja-JP" sz="1800" b="1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:</a:t>
          </a:r>
          <a:r>
            <a:rPr kumimoji="1" lang="ru-RU" altLang="ja-JP" sz="1800" b="0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ru-RU" altLang="ja-JP" sz="18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расширение М2 путем выкупа центральным банком финансовых обязательств</a:t>
          </a:r>
          <a:endParaRPr kumimoji="1" lang="en-US" altLang="ja-JP" sz="18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 Unicode MS" pitchFamily="50" charset="-128"/>
            <a:ea typeface="Arial Unicode MS" pitchFamily="50" charset="-128"/>
            <a:cs typeface="Arial Unicode MS" pitchFamily="50" charset="-128"/>
          </a:endParaRPr>
        </a:p>
      </dsp:txBody>
      <dsp:txXfrm rot="10800000">
        <a:off x="0" y="1957749"/>
        <a:ext cx="7488832" cy="1284012"/>
      </dsp:txXfrm>
    </dsp:sp>
    <dsp:sp modelId="{7C5064BC-650B-41C0-A4E1-624B107806F3}">
      <dsp:nvSpPr>
        <dsp:cNvPr id="0" name=""/>
        <dsp:cNvSpPr/>
      </dsp:nvSpPr>
      <dsp:spPr>
        <a:xfrm rot="10800000">
          <a:off x="0" y="919"/>
          <a:ext cx="7488832" cy="1976103"/>
        </a:xfrm>
        <a:prstGeom prst="upArrowCallou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ru-RU" altLang="ja-JP" sz="1800" b="1" i="1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Дефляция</a:t>
          </a:r>
          <a:r>
            <a:rPr kumimoji="1" lang="ru-RU" altLang="ja-JP" sz="1800" b="1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, дефляционная спираль</a:t>
          </a:r>
          <a:r>
            <a:rPr kumimoji="1" lang="ru-RU" altLang="ja-JP" sz="1800" b="1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rPr>
            <a:t> </a:t>
          </a:r>
          <a:r>
            <a:rPr kumimoji="1" lang="en-US" altLang="ja-JP" sz="1800" b="1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(Deflation Spiral)</a:t>
          </a:r>
          <a:r>
            <a:rPr kumimoji="1" lang="ru-RU" altLang="ja-JP" sz="1800" b="0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: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ru-RU" altLang="ja-JP" sz="18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снижение общего уровня цен, ведущее к падению доходов, спроса, производства и снова к снижению цен</a:t>
          </a:r>
          <a:endParaRPr kumimoji="1" lang="en-US" altLang="ja-JP" sz="18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 Unicode MS" pitchFamily="50" charset="-128"/>
            <a:ea typeface="Arial Unicode MS" pitchFamily="50" charset="-128"/>
            <a:cs typeface="Arial Unicode MS" pitchFamily="50" charset="-128"/>
          </a:endParaRPr>
        </a:p>
      </dsp:txBody>
      <dsp:txXfrm rot="10800000">
        <a:off x="0" y="919"/>
        <a:ext cx="7488832" cy="12840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5ED851-56C4-4098-B4FF-860EAF0608D1}">
      <dsp:nvSpPr>
        <dsp:cNvPr id="0" name=""/>
        <dsp:cNvSpPr/>
      </dsp:nvSpPr>
      <dsp:spPr>
        <a:xfrm>
          <a:off x="0" y="2789726"/>
          <a:ext cx="7128792" cy="2409733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ja-JP" sz="1600" kern="1200" dirty="0" smtClean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Инсайдерство</a:t>
          </a:r>
          <a:r>
            <a:rPr lang="ru-RU" altLang="ja-JP" sz="1600" kern="1200" dirty="0" smtClean="0">
              <a:solidFill>
                <a:schemeClr val="tx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 – главная черта КУ Японии. Особенности собственников, кредиторов и работников-менеджеров японских компаний ориентируют их на долгосрочные цели вместо краткосрочных, на инвестиции вместо дивидендов, на объемы продаж вместо объемов прибылей (т.е. на стабильность вместо реформ). Плюсы: инвестиции в производство, минусы: занижение стоимости акций, сокрытие информации, принятие неправильных решений.</a:t>
          </a:r>
          <a:endParaRPr kumimoji="1" lang="en-US" altLang="ja-JP" sz="16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 Unicode MS" pitchFamily="50" charset="-128"/>
            <a:ea typeface="Arial Unicode MS" pitchFamily="50" charset="-128"/>
            <a:cs typeface="Arial Unicode MS" pitchFamily="50" charset="-128"/>
          </a:endParaRPr>
        </a:p>
      </dsp:txBody>
      <dsp:txXfrm>
        <a:off x="0" y="2789726"/>
        <a:ext cx="7128792" cy="2409733"/>
      </dsp:txXfrm>
    </dsp:sp>
    <dsp:sp modelId="{1AC76551-C50E-41D8-BB52-30D59F922D47}">
      <dsp:nvSpPr>
        <dsp:cNvPr id="0" name=""/>
        <dsp:cNvSpPr/>
      </dsp:nvSpPr>
      <dsp:spPr>
        <a:xfrm rot="10800000">
          <a:off x="0" y="1545835"/>
          <a:ext cx="7128792" cy="1280036"/>
        </a:xfrm>
        <a:prstGeom prst="upArrowCallou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ja-JP" sz="2000" kern="1200" dirty="0" smtClean="0">
              <a:solidFill>
                <a:schemeClr val="tx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Модели КУ – англо-саксонская (независимые директора) и континентальная (инсайдеры)</a:t>
          </a:r>
          <a:endParaRPr kumimoji="1" lang="en-US" altLang="ja-JP" sz="20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 Unicode MS" pitchFamily="50" charset="-128"/>
            <a:ea typeface="Arial Unicode MS" pitchFamily="50" charset="-128"/>
            <a:cs typeface="Arial Unicode MS" pitchFamily="50" charset="-128"/>
          </a:endParaRPr>
        </a:p>
      </dsp:txBody>
      <dsp:txXfrm rot="10800000">
        <a:off x="0" y="1545835"/>
        <a:ext cx="7128792" cy="831729"/>
      </dsp:txXfrm>
    </dsp:sp>
    <dsp:sp modelId="{7C5064BC-650B-41C0-A4E1-624B107806F3}">
      <dsp:nvSpPr>
        <dsp:cNvPr id="0" name=""/>
        <dsp:cNvSpPr/>
      </dsp:nvSpPr>
      <dsp:spPr>
        <a:xfrm rot="10800000">
          <a:off x="0" y="892"/>
          <a:ext cx="7128792" cy="1581089"/>
        </a:xfrm>
        <a:prstGeom prst="upArrowCallou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ja-JP" sz="2000" kern="1200" dirty="0" smtClean="0">
              <a:solidFill>
                <a:schemeClr val="tx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rPr>
            <a:t>КУ  – кто заседает в Совете директоров : акционеры, инвесторы или инсайдеры (работники)? </a:t>
          </a:r>
          <a:endParaRPr kumimoji="1" lang="en-US" altLang="ja-JP" sz="20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 Unicode MS" pitchFamily="50" charset="-128"/>
            <a:ea typeface="Arial Unicode MS" pitchFamily="50" charset="-128"/>
            <a:cs typeface="Arial Unicode MS" pitchFamily="50" charset="-128"/>
          </a:endParaRPr>
        </a:p>
      </dsp:txBody>
      <dsp:txXfrm rot="10800000">
        <a:off x="0" y="892"/>
        <a:ext cx="7128792" cy="10273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fld id="{0ED5A559-17C8-45EF-9E6F-3DC3CD91A820}" type="datetime1">
              <a:rPr lang="ja-JP" altLang="en-US"/>
              <a:pPr>
                <a:defRPr/>
              </a:pPr>
              <a:t>2018/2/4</a:t>
            </a:fld>
            <a:endParaRPr lang="en-US" altLang="ja-JP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94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74188"/>
            <a:ext cx="29194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fld id="{1AC2229F-C829-4DA7-9208-3C7AA01E5919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863845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696BFF0-EA37-4094-9AF4-69E7988366BD}" type="datetimeFigureOut">
              <a:rPr lang="ja-JP" altLang="en-US"/>
              <a:pPr>
                <a:defRPr/>
              </a:pPr>
              <a:t>2018/2/4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 noProof="0" smtClean="0"/>
              <a:t>マスター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4188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763" y="9374188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0F17E77-0B23-4D1D-8B1B-8C6B8474BE7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539649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17E77-0B23-4D1D-8B1B-8C6B8474BE78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55596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5530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1BEEEFF-FB85-4A7A-8F08-D75A2AE0E543}" type="slidenum">
              <a:rPr lang="ja-JP" altLang="en-US" smtClean="0">
                <a:latin typeface="Arial Unicode MS" pitchFamily="50" charset="-128"/>
                <a:ea typeface="Arial Unicode MS" pitchFamily="50" charset="-128"/>
              </a:rPr>
              <a:pPr eaLnBrk="1" hangingPunct="1">
                <a:spcBef>
                  <a:spcPct val="0"/>
                </a:spcBef>
              </a:pPr>
              <a:t>43</a:t>
            </a:fld>
            <a:endParaRPr lang="ja-JP" altLang="en-US" smtClean="0">
              <a:latin typeface="Arial Unicode MS" pitchFamily="50" charset="-128"/>
              <a:ea typeface="Arial Unicode MS" pitchFamily="50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247900"/>
            <a:ext cx="9144000" cy="4610100"/>
            <a:chOff x="0" y="1416"/>
            <a:chExt cx="5760" cy="2904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3182"/>
              <a:ext cx="5760" cy="1134"/>
            </a:xfrm>
            <a:custGeom>
              <a:avLst/>
              <a:gdLst>
                <a:gd name="T0" fmla="*/ 5760 w 4312"/>
                <a:gd name="T1" fmla="*/ 567 h 1232"/>
                <a:gd name="T2" fmla="*/ 5760 w 4312"/>
                <a:gd name="T3" fmla="*/ 1134 h 1232"/>
                <a:gd name="T4" fmla="*/ 0 w 4312"/>
                <a:gd name="T5" fmla="*/ 1134 h 1232"/>
                <a:gd name="T6" fmla="*/ 0 w 4312"/>
                <a:gd name="T7" fmla="*/ 0 h 1232"/>
                <a:gd name="T8" fmla="*/ 196 w 4312"/>
                <a:gd name="T9" fmla="*/ 44 h 1232"/>
                <a:gd name="T10" fmla="*/ 267 w 4312"/>
                <a:gd name="T11" fmla="*/ 103 h 1232"/>
                <a:gd name="T12" fmla="*/ 347 w 4312"/>
                <a:gd name="T13" fmla="*/ 147 h 1232"/>
                <a:gd name="T14" fmla="*/ 568 w 4312"/>
                <a:gd name="T15" fmla="*/ 110 h 1232"/>
                <a:gd name="T16" fmla="*/ 672 w 4312"/>
                <a:gd name="T17" fmla="*/ 81 h 1232"/>
                <a:gd name="T18" fmla="*/ 823 w 4312"/>
                <a:gd name="T19" fmla="*/ 103 h 1232"/>
                <a:gd name="T20" fmla="*/ 904 w 4312"/>
                <a:gd name="T21" fmla="*/ 184 h 1232"/>
                <a:gd name="T22" fmla="*/ 939 w 4312"/>
                <a:gd name="T23" fmla="*/ 199 h 1232"/>
                <a:gd name="T24" fmla="*/ 1009 w 4312"/>
                <a:gd name="T25" fmla="*/ 243 h 1232"/>
                <a:gd name="T26" fmla="*/ 1159 w 4312"/>
                <a:gd name="T27" fmla="*/ 265 h 1232"/>
                <a:gd name="T28" fmla="*/ 1125 w 4312"/>
                <a:gd name="T29" fmla="*/ 280 h 1232"/>
                <a:gd name="T30" fmla="*/ 1135 w 4312"/>
                <a:gd name="T31" fmla="*/ 302 h 1232"/>
                <a:gd name="T32" fmla="*/ 1101 w 4312"/>
                <a:gd name="T33" fmla="*/ 317 h 1232"/>
                <a:gd name="T34" fmla="*/ 1240 w 4312"/>
                <a:gd name="T35" fmla="*/ 390 h 1232"/>
                <a:gd name="T36" fmla="*/ 1356 w 4312"/>
                <a:gd name="T37" fmla="*/ 361 h 1232"/>
                <a:gd name="T38" fmla="*/ 1554 w 4312"/>
                <a:gd name="T39" fmla="*/ 398 h 1232"/>
                <a:gd name="T40" fmla="*/ 1692 w 4312"/>
                <a:gd name="T41" fmla="*/ 457 h 1232"/>
                <a:gd name="T42" fmla="*/ 1831 w 4312"/>
                <a:gd name="T43" fmla="*/ 515 h 1232"/>
                <a:gd name="T44" fmla="*/ 1936 w 4312"/>
                <a:gd name="T45" fmla="*/ 523 h 1232"/>
                <a:gd name="T46" fmla="*/ 2213 w 4312"/>
                <a:gd name="T47" fmla="*/ 508 h 1232"/>
                <a:gd name="T48" fmla="*/ 2283 w 4312"/>
                <a:gd name="T49" fmla="*/ 515 h 1232"/>
                <a:gd name="T50" fmla="*/ 2295 w 4312"/>
                <a:gd name="T51" fmla="*/ 538 h 1232"/>
                <a:gd name="T52" fmla="*/ 2376 w 4312"/>
                <a:gd name="T53" fmla="*/ 560 h 1232"/>
                <a:gd name="T54" fmla="*/ 2446 w 4312"/>
                <a:gd name="T55" fmla="*/ 596 h 1232"/>
                <a:gd name="T56" fmla="*/ 2469 w 4312"/>
                <a:gd name="T57" fmla="*/ 663 h 1232"/>
                <a:gd name="T58" fmla="*/ 2538 w 4312"/>
                <a:gd name="T59" fmla="*/ 685 h 1232"/>
                <a:gd name="T60" fmla="*/ 2724 w 4312"/>
                <a:gd name="T61" fmla="*/ 729 h 1232"/>
                <a:gd name="T62" fmla="*/ 2885 w 4312"/>
                <a:gd name="T63" fmla="*/ 692 h 1232"/>
                <a:gd name="T64" fmla="*/ 3210 w 4312"/>
                <a:gd name="T65" fmla="*/ 773 h 1232"/>
                <a:gd name="T66" fmla="*/ 3500 w 4312"/>
                <a:gd name="T67" fmla="*/ 722 h 1232"/>
                <a:gd name="T68" fmla="*/ 3604 w 4312"/>
                <a:gd name="T69" fmla="*/ 670 h 1232"/>
                <a:gd name="T70" fmla="*/ 3812 w 4312"/>
                <a:gd name="T71" fmla="*/ 641 h 1232"/>
                <a:gd name="T72" fmla="*/ 4092 w 4312"/>
                <a:gd name="T73" fmla="*/ 589 h 1232"/>
                <a:gd name="T74" fmla="*/ 4172 w 4312"/>
                <a:gd name="T75" fmla="*/ 596 h 1232"/>
                <a:gd name="T76" fmla="*/ 4206 w 4312"/>
                <a:gd name="T77" fmla="*/ 619 h 1232"/>
                <a:gd name="T78" fmla="*/ 4241 w 4312"/>
                <a:gd name="T79" fmla="*/ 626 h 1232"/>
                <a:gd name="T80" fmla="*/ 4416 w 4312"/>
                <a:gd name="T81" fmla="*/ 596 h 1232"/>
                <a:gd name="T82" fmla="*/ 4868 w 4312"/>
                <a:gd name="T83" fmla="*/ 655 h 1232"/>
                <a:gd name="T84" fmla="*/ 4925 w 4312"/>
                <a:gd name="T85" fmla="*/ 744 h 1232"/>
                <a:gd name="T86" fmla="*/ 4937 w 4312"/>
                <a:gd name="T87" fmla="*/ 766 h 1232"/>
                <a:gd name="T88" fmla="*/ 5007 w 4312"/>
                <a:gd name="T89" fmla="*/ 781 h 1232"/>
                <a:gd name="T90" fmla="*/ 5099 w 4312"/>
                <a:gd name="T91" fmla="*/ 758 h 1232"/>
                <a:gd name="T92" fmla="*/ 5134 w 4312"/>
                <a:gd name="T93" fmla="*/ 670 h 1232"/>
                <a:gd name="T94" fmla="*/ 5146 w 4312"/>
                <a:gd name="T95" fmla="*/ 633 h 1232"/>
                <a:gd name="T96" fmla="*/ 5215 w 4312"/>
                <a:gd name="T97" fmla="*/ 619 h 1232"/>
                <a:gd name="T98" fmla="*/ 5319 w 4312"/>
                <a:gd name="T99" fmla="*/ 655 h 1232"/>
                <a:gd name="T100" fmla="*/ 5343 w 4312"/>
                <a:gd name="T101" fmla="*/ 700 h 1232"/>
                <a:gd name="T102" fmla="*/ 5354 w 4312"/>
                <a:gd name="T103" fmla="*/ 736 h 1232"/>
                <a:gd name="T104" fmla="*/ 5389 w 4312"/>
                <a:gd name="T105" fmla="*/ 751 h 1232"/>
                <a:gd name="T106" fmla="*/ 5528 w 4312"/>
                <a:gd name="T107" fmla="*/ 714 h 1232"/>
                <a:gd name="T108" fmla="*/ 5644 w 4312"/>
                <a:gd name="T109" fmla="*/ 648 h 1232"/>
                <a:gd name="T110" fmla="*/ 5725 w 4312"/>
                <a:gd name="T111" fmla="*/ 596 h 1232"/>
                <a:gd name="T112" fmla="*/ 5760 w 4312"/>
                <a:gd name="T113" fmla="*/ 567 h 123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312" h="1232">
                  <a:moveTo>
                    <a:pt x="4312" y="616"/>
                  </a:moveTo>
                  <a:lnTo>
                    <a:pt x="4312" y="1232"/>
                  </a:lnTo>
                  <a:lnTo>
                    <a:pt x="0" y="1232"/>
                  </a:lnTo>
                  <a:lnTo>
                    <a:pt x="0" y="0"/>
                  </a:lnTo>
                  <a:cubicBezTo>
                    <a:pt x="50" y="15"/>
                    <a:pt x="103" y="21"/>
                    <a:pt x="147" y="48"/>
                  </a:cubicBezTo>
                  <a:cubicBezTo>
                    <a:pt x="168" y="76"/>
                    <a:pt x="168" y="93"/>
                    <a:pt x="200" y="112"/>
                  </a:cubicBezTo>
                  <a:cubicBezTo>
                    <a:pt x="213" y="149"/>
                    <a:pt x="226" y="139"/>
                    <a:pt x="260" y="160"/>
                  </a:cubicBezTo>
                  <a:cubicBezTo>
                    <a:pt x="317" y="143"/>
                    <a:pt x="367" y="132"/>
                    <a:pt x="425" y="120"/>
                  </a:cubicBezTo>
                  <a:cubicBezTo>
                    <a:pt x="454" y="114"/>
                    <a:pt x="475" y="97"/>
                    <a:pt x="503" y="88"/>
                  </a:cubicBezTo>
                  <a:cubicBezTo>
                    <a:pt x="540" y="99"/>
                    <a:pt x="616" y="112"/>
                    <a:pt x="616" y="112"/>
                  </a:cubicBezTo>
                  <a:cubicBezTo>
                    <a:pt x="665" y="142"/>
                    <a:pt x="643" y="169"/>
                    <a:pt x="677" y="200"/>
                  </a:cubicBezTo>
                  <a:cubicBezTo>
                    <a:pt x="684" y="207"/>
                    <a:pt x="695" y="210"/>
                    <a:pt x="703" y="216"/>
                  </a:cubicBezTo>
                  <a:cubicBezTo>
                    <a:pt x="721" y="231"/>
                    <a:pt x="755" y="264"/>
                    <a:pt x="755" y="264"/>
                  </a:cubicBezTo>
                  <a:cubicBezTo>
                    <a:pt x="801" y="253"/>
                    <a:pt x="838" y="248"/>
                    <a:pt x="868" y="288"/>
                  </a:cubicBezTo>
                  <a:cubicBezTo>
                    <a:pt x="859" y="293"/>
                    <a:pt x="846" y="295"/>
                    <a:pt x="842" y="304"/>
                  </a:cubicBezTo>
                  <a:cubicBezTo>
                    <a:pt x="838" y="312"/>
                    <a:pt x="854" y="320"/>
                    <a:pt x="850" y="328"/>
                  </a:cubicBezTo>
                  <a:cubicBezTo>
                    <a:pt x="846" y="337"/>
                    <a:pt x="833" y="339"/>
                    <a:pt x="824" y="344"/>
                  </a:cubicBezTo>
                  <a:cubicBezTo>
                    <a:pt x="843" y="394"/>
                    <a:pt x="875" y="408"/>
                    <a:pt x="928" y="424"/>
                  </a:cubicBezTo>
                  <a:cubicBezTo>
                    <a:pt x="960" y="414"/>
                    <a:pt x="983" y="400"/>
                    <a:pt x="1015" y="392"/>
                  </a:cubicBezTo>
                  <a:cubicBezTo>
                    <a:pt x="1068" y="402"/>
                    <a:pt x="1107" y="423"/>
                    <a:pt x="1163" y="432"/>
                  </a:cubicBezTo>
                  <a:cubicBezTo>
                    <a:pt x="1197" y="453"/>
                    <a:pt x="1232" y="475"/>
                    <a:pt x="1267" y="496"/>
                  </a:cubicBezTo>
                  <a:cubicBezTo>
                    <a:pt x="1297" y="515"/>
                    <a:pt x="1332" y="551"/>
                    <a:pt x="1371" y="560"/>
                  </a:cubicBezTo>
                  <a:cubicBezTo>
                    <a:pt x="1396" y="566"/>
                    <a:pt x="1423" y="565"/>
                    <a:pt x="1449" y="568"/>
                  </a:cubicBezTo>
                  <a:cubicBezTo>
                    <a:pt x="1516" y="583"/>
                    <a:pt x="1592" y="572"/>
                    <a:pt x="1657" y="552"/>
                  </a:cubicBezTo>
                  <a:cubicBezTo>
                    <a:pt x="1674" y="555"/>
                    <a:pt x="1694" y="552"/>
                    <a:pt x="1709" y="560"/>
                  </a:cubicBezTo>
                  <a:cubicBezTo>
                    <a:pt x="1717" y="564"/>
                    <a:pt x="1712" y="577"/>
                    <a:pt x="1718" y="584"/>
                  </a:cubicBezTo>
                  <a:cubicBezTo>
                    <a:pt x="1733" y="601"/>
                    <a:pt x="1758" y="603"/>
                    <a:pt x="1779" y="608"/>
                  </a:cubicBezTo>
                  <a:cubicBezTo>
                    <a:pt x="1795" y="623"/>
                    <a:pt x="1817" y="632"/>
                    <a:pt x="1831" y="648"/>
                  </a:cubicBezTo>
                  <a:cubicBezTo>
                    <a:pt x="1840" y="659"/>
                    <a:pt x="1847" y="719"/>
                    <a:pt x="1848" y="720"/>
                  </a:cubicBezTo>
                  <a:cubicBezTo>
                    <a:pt x="1855" y="732"/>
                    <a:pt x="1888" y="741"/>
                    <a:pt x="1900" y="744"/>
                  </a:cubicBezTo>
                  <a:cubicBezTo>
                    <a:pt x="1953" y="758"/>
                    <a:pt x="1991" y="777"/>
                    <a:pt x="2039" y="792"/>
                  </a:cubicBezTo>
                  <a:cubicBezTo>
                    <a:pt x="2109" y="776"/>
                    <a:pt x="2103" y="770"/>
                    <a:pt x="2160" y="752"/>
                  </a:cubicBezTo>
                  <a:cubicBezTo>
                    <a:pt x="2245" y="763"/>
                    <a:pt x="2332" y="796"/>
                    <a:pt x="2403" y="840"/>
                  </a:cubicBezTo>
                  <a:cubicBezTo>
                    <a:pt x="2476" y="823"/>
                    <a:pt x="2549" y="806"/>
                    <a:pt x="2620" y="784"/>
                  </a:cubicBezTo>
                  <a:cubicBezTo>
                    <a:pt x="2653" y="774"/>
                    <a:pt x="2667" y="741"/>
                    <a:pt x="2698" y="728"/>
                  </a:cubicBezTo>
                  <a:cubicBezTo>
                    <a:pt x="2754" y="705"/>
                    <a:pt x="2795" y="702"/>
                    <a:pt x="2854" y="696"/>
                  </a:cubicBezTo>
                  <a:cubicBezTo>
                    <a:pt x="2925" y="680"/>
                    <a:pt x="2991" y="653"/>
                    <a:pt x="3063" y="640"/>
                  </a:cubicBezTo>
                  <a:cubicBezTo>
                    <a:pt x="3083" y="643"/>
                    <a:pt x="3104" y="641"/>
                    <a:pt x="3123" y="648"/>
                  </a:cubicBezTo>
                  <a:cubicBezTo>
                    <a:pt x="3135" y="652"/>
                    <a:pt x="3140" y="666"/>
                    <a:pt x="3149" y="672"/>
                  </a:cubicBezTo>
                  <a:cubicBezTo>
                    <a:pt x="3157" y="677"/>
                    <a:pt x="3167" y="677"/>
                    <a:pt x="3175" y="680"/>
                  </a:cubicBezTo>
                  <a:cubicBezTo>
                    <a:pt x="3221" y="666"/>
                    <a:pt x="3265" y="673"/>
                    <a:pt x="3306" y="648"/>
                  </a:cubicBezTo>
                  <a:cubicBezTo>
                    <a:pt x="3415" y="682"/>
                    <a:pt x="3532" y="686"/>
                    <a:pt x="3644" y="712"/>
                  </a:cubicBezTo>
                  <a:cubicBezTo>
                    <a:pt x="3666" y="742"/>
                    <a:pt x="3675" y="774"/>
                    <a:pt x="3687" y="808"/>
                  </a:cubicBezTo>
                  <a:cubicBezTo>
                    <a:pt x="3691" y="816"/>
                    <a:pt x="3687" y="829"/>
                    <a:pt x="3696" y="832"/>
                  </a:cubicBezTo>
                  <a:cubicBezTo>
                    <a:pt x="3713" y="837"/>
                    <a:pt x="3748" y="848"/>
                    <a:pt x="3748" y="848"/>
                  </a:cubicBezTo>
                  <a:cubicBezTo>
                    <a:pt x="3798" y="833"/>
                    <a:pt x="3786" y="867"/>
                    <a:pt x="3817" y="824"/>
                  </a:cubicBezTo>
                  <a:cubicBezTo>
                    <a:pt x="3806" y="780"/>
                    <a:pt x="3809" y="760"/>
                    <a:pt x="3843" y="728"/>
                  </a:cubicBezTo>
                  <a:cubicBezTo>
                    <a:pt x="3847" y="715"/>
                    <a:pt x="3841" y="698"/>
                    <a:pt x="3852" y="688"/>
                  </a:cubicBezTo>
                  <a:cubicBezTo>
                    <a:pt x="3865" y="676"/>
                    <a:pt x="3904" y="672"/>
                    <a:pt x="3904" y="672"/>
                  </a:cubicBezTo>
                  <a:cubicBezTo>
                    <a:pt x="3932" y="681"/>
                    <a:pt x="3982" y="712"/>
                    <a:pt x="3982" y="712"/>
                  </a:cubicBezTo>
                  <a:cubicBezTo>
                    <a:pt x="3988" y="728"/>
                    <a:pt x="3996" y="743"/>
                    <a:pt x="4000" y="760"/>
                  </a:cubicBezTo>
                  <a:cubicBezTo>
                    <a:pt x="4003" y="773"/>
                    <a:pt x="4001" y="788"/>
                    <a:pt x="4008" y="800"/>
                  </a:cubicBezTo>
                  <a:cubicBezTo>
                    <a:pt x="4014" y="808"/>
                    <a:pt x="4026" y="811"/>
                    <a:pt x="4034" y="816"/>
                  </a:cubicBezTo>
                  <a:cubicBezTo>
                    <a:pt x="4072" y="804"/>
                    <a:pt x="4102" y="787"/>
                    <a:pt x="4138" y="776"/>
                  </a:cubicBezTo>
                  <a:cubicBezTo>
                    <a:pt x="4172" y="730"/>
                    <a:pt x="4159" y="719"/>
                    <a:pt x="4225" y="704"/>
                  </a:cubicBezTo>
                  <a:cubicBezTo>
                    <a:pt x="4246" y="675"/>
                    <a:pt x="4265" y="677"/>
                    <a:pt x="4286" y="648"/>
                  </a:cubicBezTo>
                  <a:cubicBezTo>
                    <a:pt x="4277" y="625"/>
                    <a:pt x="4312" y="616"/>
                    <a:pt x="4312" y="61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098" y="1416"/>
              <a:ext cx="1594" cy="2904"/>
              <a:chOff x="1754" y="405"/>
              <a:chExt cx="2124" cy="3627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1929" y="405"/>
                <a:ext cx="1740" cy="1929"/>
                <a:chOff x="1929" y="405"/>
                <a:chExt cx="1740" cy="1929"/>
              </a:xfrm>
            </p:grpSpPr>
            <p:sp>
              <p:nvSpPr>
                <p:cNvPr id="23" name="Oval 6"/>
                <p:cNvSpPr>
                  <a:spLocks noChangeArrowheads="1"/>
                </p:cNvSpPr>
                <p:nvPr/>
              </p:nvSpPr>
              <p:spPr bwMode="ltGray">
                <a:xfrm>
                  <a:off x="2740" y="464"/>
                  <a:ext cx="48" cy="59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ja-JP" sz="1800" smtClean="0"/>
                </a:p>
              </p:txBody>
            </p:sp>
            <p:sp>
              <p:nvSpPr>
                <p:cNvPr id="24" name="Freeform 7"/>
                <p:cNvSpPr>
                  <a:spLocks/>
                </p:cNvSpPr>
                <p:nvPr/>
              </p:nvSpPr>
              <p:spPr bwMode="ltGray">
                <a:xfrm>
                  <a:off x="2660" y="405"/>
                  <a:ext cx="225" cy="1215"/>
                </a:xfrm>
                <a:custGeom>
                  <a:avLst/>
                  <a:gdLst>
                    <a:gd name="T0" fmla="*/ 39 w 225"/>
                    <a:gd name="T1" fmla="*/ 1146 h 1215"/>
                    <a:gd name="T2" fmla="*/ 87 w 225"/>
                    <a:gd name="T3" fmla="*/ 1092 h 1215"/>
                    <a:gd name="T4" fmla="*/ 99 w 225"/>
                    <a:gd name="T5" fmla="*/ 0 h 1215"/>
                    <a:gd name="T6" fmla="*/ 108 w 225"/>
                    <a:gd name="T7" fmla="*/ 0 h 1215"/>
                    <a:gd name="T8" fmla="*/ 138 w 225"/>
                    <a:gd name="T9" fmla="*/ 1095 h 1215"/>
                    <a:gd name="T10" fmla="*/ 183 w 225"/>
                    <a:gd name="T11" fmla="*/ 1146 h 1215"/>
                    <a:gd name="T12" fmla="*/ 225 w 225"/>
                    <a:gd name="T13" fmla="*/ 1146 h 1215"/>
                    <a:gd name="T14" fmla="*/ 222 w 225"/>
                    <a:gd name="T15" fmla="*/ 1212 h 1215"/>
                    <a:gd name="T16" fmla="*/ 0 w 225"/>
                    <a:gd name="T17" fmla="*/ 1215 h 1215"/>
                    <a:gd name="T18" fmla="*/ 0 w 225"/>
                    <a:gd name="T19" fmla="*/ 1149 h 1215"/>
                    <a:gd name="T20" fmla="*/ 39 w 225"/>
                    <a:gd name="T21" fmla="*/ 1146 h 121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25" h="1215">
                      <a:moveTo>
                        <a:pt x="39" y="1146"/>
                      </a:moveTo>
                      <a:lnTo>
                        <a:pt x="87" y="1092"/>
                      </a:lnTo>
                      <a:lnTo>
                        <a:pt x="99" y="0"/>
                      </a:lnTo>
                      <a:lnTo>
                        <a:pt x="108" y="0"/>
                      </a:lnTo>
                      <a:lnTo>
                        <a:pt x="138" y="1095"/>
                      </a:lnTo>
                      <a:lnTo>
                        <a:pt x="183" y="1146"/>
                      </a:lnTo>
                      <a:lnTo>
                        <a:pt x="225" y="1146"/>
                      </a:lnTo>
                      <a:lnTo>
                        <a:pt x="222" y="1212"/>
                      </a:lnTo>
                      <a:lnTo>
                        <a:pt x="0" y="1215"/>
                      </a:lnTo>
                      <a:lnTo>
                        <a:pt x="0" y="1149"/>
                      </a:lnTo>
                      <a:lnTo>
                        <a:pt x="39" y="1146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/>
              </p:nvSpPr>
              <p:spPr bwMode="ltGray">
                <a:xfrm>
                  <a:off x="2740" y="539"/>
                  <a:ext cx="48" cy="59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ja-JP" sz="1800" smtClean="0"/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/>
              </p:nvSpPr>
              <p:spPr bwMode="ltGray">
                <a:xfrm>
                  <a:off x="2728" y="803"/>
                  <a:ext cx="87" cy="45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ja-JP" sz="1800" smtClean="0"/>
                </a:p>
              </p:txBody>
            </p:sp>
            <p:sp>
              <p:nvSpPr>
                <p:cNvPr id="27" name="Oval 10"/>
                <p:cNvSpPr>
                  <a:spLocks noChangeArrowheads="1"/>
                </p:cNvSpPr>
                <p:nvPr/>
              </p:nvSpPr>
              <p:spPr bwMode="ltGray">
                <a:xfrm>
                  <a:off x="2728" y="870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ja-JP" sz="1800" smtClean="0"/>
                </a:p>
              </p:txBody>
            </p:sp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ltGray">
                <a:xfrm>
                  <a:off x="2728" y="936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ja-JP" sz="1800" smtClean="0"/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ltGray">
                <a:xfrm>
                  <a:off x="2728" y="1002"/>
                  <a:ext cx="87" cy="46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ja-JP" sz="1800" smtClean="0"/>
                </a:p>
              </p:txBody>
            </p:sp>
            <p:sp>
              <p:nvSpPr>
                <p:cNvPr id="30" name="Oval 13"/>
                <p:cNvSpPr>
                  <a:spLocks noChangeArrowheads="1"/>
                </p:cNvSpPr>
                <p:nvPr/>
              </p:nvSpPr>
              <p:spPr bwMode="ltGray">
                <a:xfrm>
                  <a:off x="2716" y="1206"/>
                  <a:ext cx="109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ja-JP" sz="1800" smtClean="0"/>
                </a:p>
              </p:txBody>
            </p:sp>
            <p:sp>
              <p:nvSpPr>
                <p:cNvPr id="31" name="Oval 14"/>
                <p:cNvSpPr>
                  <a:spLocks noChangeArrowheads="1"/>
                </p:cNvSpPr>
                <p:nvPr/>
              </p:nvSpPr>
              <p:spPr bwMode="ltGray">
                <a:xfrm>
                  <a:off x="2723" y="1139"/>
                  <a:ext cx="99" cy="45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ja-JP" sz="1800" smtClean="0"/>
                </a:p>
              </p:txBody>
            </p:sp>
            <p:sp>
              <p:nvSpPr>
                <p:cNvPr id="32" name="Oval 15"/>
                <p:cNvSpPr>
                  <a:spLocks noChangeArrowheads="1"/>
                </p:cNvSpPr>
                <p:nvPr/>
              </p:nvSpPr>
              <p:spPr bwMode="ltGray">
                <a:xfrm>
                  <a:off x="2720" y="1068"/>
                  <a:ext cx="101" cy="45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ja-JP" sz="1800" smtClean="0"/>
                </a:p>
              </p:txBody>
            </p:sp>
            <p:sp>
              <p:nvSpPr>
                <p:cNvPr id="33" name="Oval 16"/>
                <p:cNvSpPr>
                  <a:spLocks noChangeArrowheads="1"/>
                </p:cNvSpPr>
                <p:nvPr/>
              </p:nvSpPr>
              <p:spPr bwMode="ltGray">
                <a:xfrm>
                  <a:off x="2716" y="1272"/>
                  <a:ext cx="109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ja-JP" sz="1800" smtClean="0"/>
                </a:p>
              </p:txBody>
            </p:sp>
            <p:sp>
              <p:nvSpPr>
                <p:cNvPr id="34" name="Oval 17"/>
                <p:cNvSpPr>
                  <a:spLocks noChangeArrowheads="1"/>
                </p:cNvSpPr>
                <p:nvPr/>
              </p:nvSpPr>
              <p:spPr bwMode="ltGray">
                <a:xfrm>
                  <a:off x="2715" y="1339"/>
                  <a:ext cx="115" cy="45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ja-JP" sz="1800" smtClean="0"/>
                </a:p>
              </p:txBody>
            </p:sp>
            <p:sp>
              <p:nvSpPr>
                <p:cNvPr id="35" name="Freeform 18"/>
                <p:cNvSpPr>
                  <a:spLocks/>
                </p:cNvSpPr>
                <p:nvPr/>
              </p:nvSpPr>
              <p:spPr bwMode="ltGray">
                <a:xfrm>
                  <a:off x="2696" y="1407"/>
                  <a:ext cx="153" cy="92"/>
                </a:xfrm>
                <a:custGeom>
                  <a:avLst/>
                  <a:gdLst>
                    <a:gd name="T0" fmla="*/ 69 w 153"/>
                    <a:gd name="T1" fmla="*/ 93 h 93"/>
                    <a:gd name="T2" fmla="*/ 30 w 153"/>
                    <a:gd name="T3" fmla="*/ 75 h 93"/>
                    <a:gd name="T4" fmla="*/ 12 w 153"/>
                    <a:gd name="T5" fmla="*/ 48 h 93"/>
                    <a:gd name="T6" fmla="*/ 0 w 153"/>
                    <a:gd name="T7" fmla="*/ 9 h 93"/>
                    <a:gd name="T8" fmla="*/ 24 w 153"/>
                    <a:gd name="T9" fmla="*/ 30 h 93"/>
                    <a:gd name="T10" fmla="*/ 39 w 153"/>
                    <a:gd name="T11" fmla="*/ 3 h 93"/>
                    <a:gd name="T12" fmla="*/ 60 w 153"/>
                    <a:gd name="T13" fmla="*/ 27 h 93"/>
                    <a:gd name="T14" fmla="*/ 93 w 153"/>
                    <a:gd name="T15" fmla="*/ 27 h 93"/>
                    <a:gd name="T16" fmla="*/ 114 w 153"/>
                    <a:gd name="T17" fmla="*/ 0 h 93"/>
                    <a:gd name="T18" fmla="*/ 120 w 153"/>
                    <a:gd name="T19" fmla="*/ 27 h 93"/>
                    <a:gd name="T20" fmla="*/ 153 w 153"/>
                    <a:gd name="T21" fmla="*/ 9 h 93"/>
                    <a:gd name="T22" fmla="*/ 123 w 153"/>
                    <a:gd name="T23" fmla="*/ 81 h 93"/>
                    <a:gd name="T24" fmla="*/ 69 w 153"/>
                    <a:gd name="T25" fmla="*/ 93 h 9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53" h="93">
                      <a:moveTo>
                        <a:pt x="69" y="93"/>
                      </a:moveTo>
                      <a:lnTo>
                        <a:pt x="30" y="75"/>
                      </a:lnTo>
                      <a:lnTo>
                        <a:pt x="12" y="48"/>
                      </a:lnTo>
                      <a:lnTo>
                        <a:pt x="0" y="9"/>
                      </a:lnTo>
                      <a:lnTo>
                        <a:pt x="24" y="30"/>
                      </a:lnTo>
                      <a:lnTo>
                        <a:pt x="39" y="3"/>
                      </a:lnTo>
                      <a:lnTo>
                        <a:pt x="60" y="27"/>
                      </a:lnTo>
                      <a:lnTo>
                        <a:pt x="93" y="27"/>
                      </a:lnTo>
                      <a:lnTo>
                        <a:pt x="114" y="0"/>
                      </a:lnTo>
                      <a:lnTo>
                        <a:pt x="120" y="27"/>
                      </a:lnTo>
                      <a:lnTo>
                        <a:pt x="153" y="9"/>
                      </a:lnTo>
                      <a:lnTo>
                        <a:pt x="123" y="81"/>
                      </a:lnTo>
                      <a:lnTo>
                        <a:pt x="69" y="9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36" name="Freeform 19"/>
                <p:cNvSpPr>
                  <a:spLocks/>
                </p:cNvSpPr>
                <p:nvPr/>
              </p:nvSpPr>
              <p:spPr bwMode="ltGray">
                <a:xfrm>
                  <a:off x="1929" y="1614"/>
                  <a:ext cx="1740" cy="717"/>
                </a:xfrm>
                <a:custGeom>
                  <a:avLst/>
                  <a:gdLst>
                    <a:gd name="T0" fmla="*/ 1086 w 1740"/>
                    <a:gd name="T1" fmla="*/ 105 h 720"/>
                    <a:gd name="T2" fmla="*/ 1353 w 1740"/>
                    <a:gd name="T3" fmla="*/ 252 h 720"/>
                    <a:gd name="T4" fmla="*/ 1521 w 1740"/>
                    <a:gd name="T5" fmla="*/ 303 h 720"/>
                    <a:gd name="T6" fmla="*/ 1563 w 1740"/>
                    <a:gd name="T7" fmla="*/ 318 h 720"/>
                    <a:gd name="T8" fmla="*/ 1620 w 1740"/>
                    <a:gd name="T9" fmla="*/ 357 h 720"/>
                    <a:gd name="T10" fmla="*/ 1728 w 1740"/>
                    <a:gd name="T11" fmla="*/ 324 h 720"/>
                    <a:gd name="T12" fmla="*/ 1719 w 1740"/>
                    <a:gd name="T13" fmla="*/ 351 h 720"/>
                    <a:gd name="T14" fmla="*/ 1734 w 1740"/>
                    <a:gd name="T15" fmla="*/ 378 h 720"/>
                    <a:gd name="T16" fmla="*/ 1686 w 1740"/>
                    <a:gd name="T17" fmla="*/ 441 h 720"/>
                    <a:gd name="T18" fmla="*/ 1680 w 1740"/>
                    <a:gd name="T19" fmla="*/ 468 h 720"/>
                    <a:gd name="T20" fmla="*/ 1650 w 1740"/>
                    <a:gd name="T21" fmla="*/ 480 h 720"/>
                    <a:gd name="T22" fmla="*/ 1632 w 1740"/>
                    <a:gd name="T23" fmla="*/ 546 h 720"/>
                    <a:gd name="T24" fmla="*/ 1617 w 1740"/>
                    <a:gd name="T25" fmla="*/ 561 h 720"/>
                    <a:gd name="T26" fmla="*/ 1632 w 1740"/>
                    <a:gd name="T27" fmla="*/ 609 h 720"/>
                    <a:gd name="T28" fmla="*/ 1614 w 1740"/>
                    <a:gd name="T29" fmla="*/ 585 h 720"/>
                    <a:gd name="T30" fmla="*/ 1602 w 1740"/>
                    <a:gd name="T31" fmla="*/ 576 h 720"/>
                    <a:gd name="T32" fmla="*/ 1569 w 1740"/>
                    <a:gd name="T33" fmla="*/ 540 h 720"/>
                    <a:gd name="T34" fmla="*/ 1458 w 1740"/>
                    <a:gd name="T35" fmla="*/ 582 h 720"/>
                    <a:gd name="T36" fmla="*/ 1416 w 1740"/>
                    <a:gd name="T37" fmla="*/ 618 h 720"/>
                    <a:gd name="T38" fmla="*/ 1377 w 1740"/>
                    <a:gd name="T39" fmla="*/ 603 h 720"/>
                    <a:gd name="T40" fmla="*/ 1353 w 1740"/>
                    <a:gd name="T41" fmla="*/ 624 h 720"/>
                    <a:gd name="T42" fmla="*/ 1317 w 1740"/>
                    <a:gd name="T43" fmla="*/ 615 h 720"/>
                    <a:gd name="T44" fmla="*/ 1263 w 1740"/>
                    <a:gd name="T45" fmla="*/ 615 h 720"/>
                    <a:gd name="T46" fmla="*/ 1245 w 1740"/>
                    <a:gd name="T47" fmla="*/ 651 h 720"/>
                    <a:gd name="T48" fmla="*/ 1188 w 1740"/>
                    <a:gd name="T49" fmla="*/ 693 h 720"/>
                    <a:gd name="T50" fmla="*/ 504 w 1740"/>
                    <a:gd name="T51" fmla="*/ 717 h 720"/>
                    <a:gd name="T52" fmla="*/ 471 w 1740"/>
                    <a:gd name="T53" fmla="*/ 690 h 720"/>
                    <a:gd name="T54" fmla="*/ 417 w 1740"/>
                    <a:gd name="T55" fmla="*/ 660 h 720"/>
                    <a:gd name="T56" fmla="*/ 333 w 1740"/>
                    <a:gd name="T57" fmla="*/ 681 h 720"/>
                    <a:gd name="T58" fmla="*/ 366 w 1740"/>
                    <a:gd name="T59" fmla="*/ 621 h 720"/>
                    <a:gd name="T60" fmla="*/ 258 w 1740"/>
                    <a:gd name="T61" fmla="*/ 657 h 720"/>
                    <a:gd name="T62" fmla="*/ 279 w 1740"/>
                    <a:gd name="T63" fmla="*/ 603 h 720"/>
                    <a:gd name="T64" fmla="*/ 123 w 1740"/>
                    <a:gd name="T65" fmla="*/ 660 h 720"/>
                    <a:gd name="T66" fmla="*/ 81 w 1740"/>
                    <a:gd name="T67" fmla="*/ 699 h 720"/>
                    <a:gd name="T68" fmla="*/ 87 w 1740"/>
                    <a:gd name="T69" fmla="*/ 651 h 720"/>
                    <a:gd name="T70" fmla="*/ 81 w 1740"/>
                    <a:gd name="T71" fmla="*/ 603 h 720"/>
                    <a:gd name="T72" fmla="*/ 12 w 1740"/>
                    <a:gd name="T73" fmla="*/ 513 h 720"/>
                    <a:gd name="T74" fmla="*/ 87 w 1740"/>
                    <a:gd name="T75" fmla="*/ 474 h 720"/>
                    <a:gd name="T76" fmla="*/ 144 w 1740"/>
                    <a:gd name="T77" fmla="*/ 414 h 720"/>
                    <a:gd name="T78" fmla="*/ 252 w 1740"/>
                    <a:gd name="T79" fmla="*/ 378 h 720"/>
                    <a:gd name="T80" fmla="*/ 258 w 1740"/>
                    <a:gd name="T81" fmla="*/ 318 h 720"/>
                    <a:gd name="T82" fmla="*/ 306 w 1740"/>
                    <a:gd name="T83" fmla="*/ 348 h 720"/>
                    <a:gd name="T84" fmla="*/ 360 w 1740"/>
                    <a:gd name="T85" fmla="*/ 300 h 720"/>
                    <a:gd name="T86" fmla="*/ 393 w 1740"/>
                    <a:gd name="T87" fmla="*/ 297 h 720"/>
                    <a:gd name="T88" fmla="*/ 723 w 1740"/>
                    <a:gd name="T89" fmla="*/ 3 h 72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1740" h="720">
                      <a:moveTo>
                        <a:pt x="954" y="0"/>
                      </a:moveTo>
                      <a:lnTo>
                        <a:pt x="1086" y="105"/>
                      </a:lnTo>
                      <a:lnTo>
                        <a:pt x="1206" y="180"/>
                      </a:lnTo>
                      <a:lnTo>
                        <a:pt x="1353" y="252"/>
                      </a:lnTo>
                      <a:lnTo>
                        <a:pt x="1467" y="291"/>
                      </a:lnTo>
                      <a:lnTo>
                        <a:pt x="1521" y="303"/>
                      </a:lnTo>
                      <a:lnTo>
                        <a:pt x="1581" y="294"/>
                      </a:lnTo>
                      <a:lnTo>
                        <a:pt x="1563" y="318"/>
                      </a:lnTo>
                      <a:lnTo>
                        <a:pt x="1572" y="342"/>
                      </a:lnTo>
                      <a:lnTo>
                        <a:pt x="1620" y="357"/>
                      </a:lnTo>
                      <a:lnTo>
                        <a:pt x="1680" y="354"/>
                      </a:lnTo>
                      <a:lnTo>
                        <a:pt x="1728" y="324"/>
                      </a:lnTo>
                      <a:lnTo>
                        <a:pt x="1740" y="339"/>
                      </a:lnTo>
                      <a:lnTo>
                        <a:pt x="1719" y="351"/>
                      </a:lnTo>
                      <a:lnTo>
                        <a:pt x="1710" y="393"/>
                      </a:lnTo>
                      <a:lnTo>
                        <a:pt x="1734" y="378"/>
                      </a:lnTo>
                      <a:lnTo>
                        <a:pt x="1707" y="414"/>
                      </a:lnTo>
                      <a:lnTo>
                        <a:pt x="1686" y="441"/>
                      </a:lnTo>
                      <a:lnTo>
                        <a:pt x="1698" y="456"/>
                      </a:lnTo>
                      <a:lnTo>
                        <a:pt x="1680" y="468"/>
                      </a:lnTo>
                      <a:lnTo>
                        <a:pt x="1668" y="486"/>
                      </a:lnTo>
                      <a:lnTo>
                        <a:pt x="1650" y="480"/>
                      </a:lnTo>
                      <a:lnTo>
                        <a:pt x="1614" y="510"/>
                      </a:lnTo>
                      <a:lnTo>
                        <a:pt x="1632" y="546"/>
                      </a:lnTo>
                      <a:lnTo>
                        <a:pt x="1632" y="579"/>
                      </a:lnTo>
                      <a:lnTo>
                        <a:pt x="1617" y="561"/>
                      </a:lnTo>
                      <a:lnTo>
                        <a:pt x="1617" y="585"/>
                      </a:lnTo>
                      <a:lnTo>
                        <a:pt x="1632" y="609"/>
                      </a:lnTo>
                      <a:lnTo>
                        <a:pt x="1605" y="609"/>
                      </a:lnTo>
                      <a:lnTo>
                        <a:pt x="1614" y="585"/>
                      </a:lnTo>
                      <a:lnTo>
                        <a:pt x="1614" y="561"/>
                      </a:lnTo>
                      <a:lnTo>
                        <a:pt x="1602" y="576"/>
                      </a:lnTo>
                      <a:lnTo>
                        <a:pt x="1608" y="516"/>
                      </a:lnTo>
                      <a:lnTo>
                        <a:pt x="1569" y="540"/>
                      </a:lnTo>
                      <a:lnTo>
                        <a:pt x="1518" y="558"/>
                      </a:lnTo>
                      <a:lnTo>
                        <a:pt x="1458" y="582"/>
                      </a:lnTo>
                      <a:lnTo>
                        <a:pt x="1407" y="597"/>
                      </a:lnTo>
                      <a:lnTo>
                        <a:pt x="1416" y="618"/>
                      </a:lnTo>
                      <a:lnTo>
                        <a:pt x="1395" y="627"/>
                      </a:lnTo>
                      <a:lnTo>
                        <a:pt x="1377" y="603"/>
                      </a:lnTo>
                      <a:lnTo>
                        <a:pt x="1347" y="606"/>
                      </a:lnTo>
                      <a:lnTo>
                        <a:pt x="1353" y="624"/>
                      </a:lnTo>
                      <a:lnTo>
                        <a:pt x="1335" y="630"/>
                      </a:lnTo>
                      <a:lnTo>
                        <a:pt x="1317" y="615"/>
                      </a:lnTo>
                      <a:lnTo>
                        <a:pt x="1311" y="639"/>
                      </a:lnTo>
                      <a:lnTo>
                        <a:pt x="1263" y="615"/>
                      </a:lnTo>
                      <a:lnTo>
                        <a:pt x="1263" y="642"/>
                      </a:lnTo>
                      <a:lnTo>
                        <a:pt x="1245" y="651"/>
                      </a:lnTo>
                      <a:lnTo>
                        <a:pt x="1218" y="633"/>
                      </a:lnTo>
                      <a:lnTo>
                        <a:pt x="1188" y="693"/>
                      </a:lnTo>
                      <a:lnTo>
                        <a:pt x="1191" y="720"/>
                      </a:lnTo>
                      <a:lnTo>
                        <a:pt x="504" y="717"/>
                      </a:lnTo>
                      <a:lnTo>
                        <a:pt x="498" y="687"/>
                      </a:lnTo>
                      <a:lnTo>
                        <a:pt x="471" y="690"/>
                      </a:lnTo>
                      <a:lnTo>
                        <a:pt x="462" y="663"/>
                      </a:lnTo>
                      <a:lnTo>
                        <a:pt x="417" y="660"/>
                      </a:lnTo>
                      <a:lnTo>
                        <a:pt x="411" y="642"/>
                      </a:lnTo>
                      <a:lnTo>
                        <a:pt x="333" y="681"/>
                      </a:lnTo>
                      <a:lnTo>
                        <a:pt x="306" y="663"/>
                      </a:lnTo>
                      <a:lnTo>
                        <a:pt x="366" y="621"/>
                      </a:lnTo>
                      <a:lnTo>
                        <a:pt x="345" y="615"/>
                      </a:lnTo>
                      <a:lnTo>
                        <a:pt x="258" y="657"/>
                      </a:lnTo>
                      <a:lnTo>
                        <a:pt x="237" y="642"/>
                      </a:lnTo>
                      <a:lnTo>
                        <a:pt x="279" y="603"/>
                      </a:lnTo>
                      <a:lnTo>
                        <a:pt x="120" y="606"/>
                      </a:lnTo>
                      <a:lnTo>
                        <a:pt x="123" y="660"/>
                      </a:lnTo>
                      <a:lnTo>
                        <a:pt x="102" y="657"/>
                      </a:lnTo>
                      <a:lnTo>
                        <a:pt x="81" y="699"/>
                      </a:lnTo>
                      <a:lnTo>
                        <a:pt x="117" y="702"/>
                      </a:lnTo>
                      <a:lnTo>
                        <a:pt x="87" y="651"/>
                      </a:lnTo>
                      <a:lnTo>
                        <a:pt x="105" y="603"/>
                      </a:lnTo>
                      <a:lnTo>
                        <a:pt x="81" y="603"/>
                      </a:lnTo>
                      <a:lnTo>
                        <a:pt x="36" y="579"/>
                      </a:lnTo>
                      <a:lnTo>
                        <a:pt x="12" y="513"/>
                      </a:lnTo>
                      <a:lnTo>
                        <a:pt x="0" y="480"/>
                      </a:lnTo>
                      <a:lnTo>
                        <a:pt x="87" y="474"/>
                      </a:lnTo>
                      <a:lnTo>
                        <a:pt x="162" y="444"/>
                      </a:lnTo>
                      <a:lnTo>
                        <a:pt x="144" y="414"/>
                      </a:lnTo>
                      <a:lnTo>
                        <a:pt x="192" y="417"/>
                      </a:lnTo>
                      <a:lnTo>
                        <a:pt x="252" y="378"/>
                      </a:lnTo>
                      <a:lnTo>
                        <a:pt x="246" y="330"/>
                      </a:lnTo>
                      <a:lnTo>
                        <a:pt x="258" y="318"/>
                      </a:lnTo>
                      <a:lnTo>
                        <a:pt x="270" y="342"/>
                      </a:lnTo>
                      <a:lnTo>
                        <a:pt x="306" y="348"/>
                      </a:lnTo>
                      <a:lnTo>
                        <a:pt x="372" y="312"/>
                      </a:lnTo>
                      <a:lnTo>
                        <a:pt x="360" y="300"/>
                      </a:lnTo>
                      <a:lnTo>
                        <a:pt x="363" y="285"/>
                      </a:lnTo>
                      <a:lnTo>
                        <a:pt x="393" y="297"/>
                      </a:lnTo>
                      <a:lnTo>
                        <a:pt x="597" y="135"/>
                      </a:lnTo>
                      <a:lnTo>
                        <a:pt x="723" y="3"/>
                      </a:lnTo>
                      <a:lnTo>
                        <a:pt x="954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sp>
            <p:nvSpPr>
              <p:cNvPr id="8" name="Freeform 20"/>
              <p:cNvSpPr>
                <a:spLocks/>
              </p:cNvSpPr>
              <p:nvPr/>
            </p:nvSpPr>
            <p:spPr bwMode="ltGray">
              <a:xfrm flipH="1">
                <a:off x="2717" y="626"/>
                <a:ext cx="47" cy="174"/>
              </a:xfrm>
              <a:custGeom>
                <a:avLst/>
                <a:gdLst>
                  <a:gd name="T0" fmla="*/ 4 w 46"/>
                  <a:gd name="T1" fmla="*/ 174 h 174"/>
                  <a:gd name="T2" fmla="*/ 40 w 46"/>
                  <a:gd name="T3" fmla="*/ 158 h 174"/>
                  <a:gd name="T4" fmla="*/ 46 w 46"/>
                  <a:gd name="T5" fmla="*/ 138 h 174"/>
                  <a:gd name="T6" fmla="*/ 42 w 46"/>
                  <a:gd name="T7" fmla="*/ 26 h 174"/>
                  <a:gd name="T8" fmla="*/ 32 w 46"/>
                  <a:gd name="T9" fmla="*/ 10 h 174"/>
                  <a:gd name="T10" fmla="*/ 4 w 46"/>
                  <a:gd name="T11" fmla="*/ 0 h 174"/>
                  <a:gd name="T12" fmla="*/ 4 w 46"/>
                  <a:gd name="T13" fmla="*/ 20 h 174"/>
                  <a:gd name="T14" fmla="*/ 22 w 46"/>
                  <a:gd name="T15" fmla="*/ 26 h 174"/>
                  <a:gd name="T16" fmla="*/ 0 w 46"/>
                  <a:gd name="T17" fmla="*/ 40 h 174"/>
                  <a:gd name="T18" fmla="*/ 24 w 46"/>
                  <a:gd name="T19" fmla="*/ 32 h 174"/>
                  <a:gd name="T20" fmla="*/ 24 w 46"/>
                  <a:gd name="T21" fmla="*/ 46 h 174"/>
                  <a:gd name="T22" fmla="*/ 0 w 46"/>
                  <a:gd name="T23" fmla="*/ 58 h 174"/>
                  <a:gd name="T24" fmla="*/ 28 w 46"/>
                  <a:gd name="T25" fmla="*/ 54 h 174"/>
                  <a:gd name="T26" fmla="*/ 2 w 46"/>
                  <a:gd name="T27" fmla="*/ 74 h 174"/>
                  <a:gd name="T28" fmla="*/ 28 w 46"/>
                  <a:gd name="T29" fmla="*/ 66 h 174"/>
                  <a:gd name="T30" fmla="*/ 30 w 46"/>
                  <a:gd name="T31" fmla="*/ 78 h 174"/>
                  <a:gd name="T32" fmla="*/ 2 w 46"/>
                  <a:gd name="T33" fmla="*/ 90 h 174"/>
                  <a:gd name="T34" fmla="*/ 30 w 46"/>
                  <a:gd name="T35" fmla="*/ 84 h 174"/>
                  <a:gd name="T36" fmla="*/ 2 w 46"/>
                  <a:gd name="T37" fmla="*/ 106 h 174"/>
                  <a:gd name="T38" fmla="*/ 30 w 46"/>
                  <a:gd name="T39" fmla="*/ 98 h 174"/>
                  <a:gd name="T40" fmla="*/ 6 w 46"/>
                  <a:gd name="T41" fmla="*/ 120 h 174"/>
                  <a:gd name="T42" fmla="*/ 30 w 46"/>
                  <a:gd name="T43" fmla="*/ 116 h 174"/>
                  <a:gd name="T44" fmla="*/ 6 w 46"/>
                  <a:gd name="T45" fmla="*/ 136 h 174"/>
                  <a:gd name="T46" fmla="*/ 32 w 46"/>
                  <a:gd name="T47" fmla="*/ 132 h 174"/>
                  <a:gd name="T48" fmla="*/ 26 w 46"/>
                  <a:gd name="T49" fmla="*/ 144 h 174"/>
                  <a:gd name="T50" fmla="*/ 6 w 46"/>
                  <a:gd name="T51" fmla="*/ 156 h 174"/>
                  <a:gd name="T52" fmla="*/ 4 w 46"/>
                  <a:gd name="T53" fmla="*/ 174 h 17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9" name="Freeform 21"/>
              <p:cNvSpPr>
                <a:spLocks/>
              </p:cNvSpPr>
              <p:nvPr/>
            </p:nvSpPr>
            <p:spPr bwMode="ltGray">
              <a:xfrm>
                <a:off x="2768" y="626"/>
                <a:ext cx="45" cy="174"/>
              </a:xfrm>
              <a:custGeom>
                <a:avLst/>
                <a:gdLst>
                  <a:gd name="T0" fmla="*/ 4 w 46"/>
                  <a:gd name="T1" fmla="*/ 174 h 174"/>
                  <a:gd name="T2" fmla="*/ 40 w 46"/>
                  <a:gd name="T3" fmla="*/ 158 h 174"/>
                  <a:gd name="T4" fmla="*/ 46 w 46"/>
                  <a:gd name="T5" fmla="*/ 138 h 174"/>
                  <a:gd name="T6" fmla="*/ 42 w 46"/>
                  <a:gd name="T7" fmla="*/ 26 h 174"/>
                  <a:gd name="T8" fmla="*/ 32 w 46"/>
                  <a:gd name="T9" fmla="*/ 10 h 174"/>
                  <a:gd name="T10" fmla="*/ 4 w 46"/>
                  <a:gd name="T11" fmla="*/ 0 h 174"/>
                  <a:gd name="T12" fmla="*/ 4 w 46"/>
                  <a:gd name="T13" fmla="*/ 20 h 174"/>
                  <a:gd name="T14" fmla="*/ 22 w 46"/>
                  <a:gd name="T15" fmla="*/ 26 h 174"/>
                  <a:gd name="T16" fmla="*/ 0 w 46"/>
                  <a:gd name="T17" fmla="*/ 40 h 174"/>
                  <a:gd name="T18" fmla="*/ 24 w 46"/>
                  <a:gd name="T19" fmla="*/ 32 h 174"/>
                  <a:gd name="T20" fmla="*/ 24 w 46"/>
                  <a:gd name="T21" fmla="*/ 46 h 174"/>
                  <a:gd name="T22" fmla="*/ 0 w 46"/>
                  <a:gd name="T23" fmla="*/ 58 h 174"/>
                  <a:gd name="T24" fmla="*/ 28 w 46"/>
                  <a:gd name="T25" fmla="*/ 54 h 174"/>
                  <a:gd name="T26" fmla="*/ 2 w 46"/>
                  <a:gd name="T27" fmla="*/ 74 h 174"/>
                  <a:gd name="T28" fmla="*/ 28 w 46"/>
                  <a:gd name="T29" fmla="*/ 66 h 174"/>
                  <a:gd name="T30" fmla="*/ 30 w 46"/>
                  <a:gd name="T31" fmla="*/ 78 h 174"/>
                  <a:gd name="T32" fmla="*/ 2 w 46"/>
                  <a:gd name="T33" fmla="*/ 90 h 174"/>
                  <a:gd name="T34" fmla="*/ 30 w 46"/>
                  <a:gd name="T35" fmla="*/ 84 h 174"/>
                  <a:gd name="T36" fmla="*/ 2 w 46"/>
                  <a:gd name="T37" fmla="*/ 106 h 174"/>
                  <a:gd name="T38" fmla="*/ 30 w 46"/>
                  <a:gd name="T39" fmla="*/ 98 h 174"/>
                  <a:gd name="T40" fmla="*/ 6 w 46"/>
                  <a:gd name="T41" fmla="*/ 120 h 174"/>
                  <a:gd name="T42" fmla="*/ 30 w 46"/>
                  <a:gd name="T43" fmla="*/ 116 h 174"/>
                  <a:gd name="T44" fmla="*/ 6 w 46"/>
                  <a:gd name="T45" fmla="*/ 136 h 174"/>
                  <a:gd name="T46" fmla="*/ 32 w 46"/>
                  <a:gd name="T47" fmla="*/ 132 h 174"/>
                  <a:gd name="T48" fmla="*/ 26 w 46"/>
                  <a:gd name="T49" fmla="*/ 144 h 174"/>
                  <a:gd name="T50" fmla="*/ 6 w 46"/>
                  <a:gd name="T51" fmla="*/ 156 h 174"/>
                  <a:gd name="T52" fmla="*/ 4 w 46"/>
                  <a:gd name="T53" fmla="*/ 174 h 17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10" name="Freeform 22"/>
              <p:cNvSpPr>
                <a:spLocks/>
              </p:cNvSpPr>
              <p:nvPr/>
            </p:nvSpPr>
            <p:spPr bwMode="ltGray">
              <a:xfrm>
                <a:off x="2697" y="2323"/>
                <a:ext cx="1029" cy="571"/>
              </a:xfrm>
              <a:custGeom>
                <a:avLst/>
                <a:gdLst>
                  <a:gd name="T0" fmla="*/ 574 w 1028"/>
                  <a:gd name="T1" fmla="*/ 12 h 570"/>
                  <a:gd name="T2" fmla="*/ 602 w 1028"/>
                  <a:gd name="T3" fmla="*/ 6 h 570"/>
                  <a:gd name="T4" fmla="*/ 426 w 1028"/>
                  <a:gd name="T5" fmla="*/ 20 h 570"/>
                  <a:gd name="T6" fmla="*/ 570 w 1028"/>
                  <a:gd name="T7" fmla="*/ 36 h 570"/>
                  <a:gd name="T8" fmla="*/ 596 w 1028"/>
                  <a:gd name="T9" fmla="*/ 36 h 570"/>
                  <a:gd name="T10" fmla="*/ 434 w 1028"/>
                  <a:gd name="T11" fmla="*/ 48 h 570"/>
                  <a:gd name="T12" fmla="*/ 584 w 1028"/>
                  <a:gd name="T13" fmla="*/ 64 h 570"/>
                  <a:gd name="T14" fmla="*/ 602 w 1028"/>
                  <a:gd name="T15" fmla="*/ 80 h 570"/>
                  <a:gd name="T16" fmla="*/ 584 w 1028"/>
                  <a:gd name="T17" fmla="*/ 96 h 570"/>
                  <a:gd name="T18" fmla="*/ 594 w 1028"/>
                  <a:gd name="T19" fmla="*/ 110 h 570"/>
                  <a:gd name="T20" fmla="*/ 742 w 1028"/>
                  <a:gd name="T21" fmla="*/ 178 h 570"/>
                  <a:gd name="T22" fmla="*/ 834 w 1028"/>
                  <a:gd name="T23" fmla="*/ 174 h 570"/>
                  <a:gd name="T24" fmla="*/ 888 w 1028"/>
                  <a:gd name="T25" fmla="*/ 168 h 570"/>
                  <a:gd name="T26" fmla="*/ 882 w 1028"/>
                  <a:gd name="T27" fmla="*/ 192 h 570"/>
                  <a:gd name="T28" fmla="*/ 932 w 1028"/>
                  <a:gd name="T29" fmla="*/ 204 h 570"/>
                  <a:gd name="T30" fmla="*/ 1018 w 1028"/>
                  <a:gd name="T31" fmla="*/ 172 h 570"/>
                  <a:gd name="T32" fmla="*/ 1006 w 1028"/>
                  <a:gd name="T33" fmla="*/ 196 h 570"/>
                  <a:gd name="T34" fmla="*/ 996 w 1028"/>
                  <a:gd name="T35" fmla="*/ 228 h 570"/>
                  <a:gd name="T36" fmla="*/ 1010 w 1028"/>
                  <a:gd name="T37" fmla="*/ 242 h 570"/>
                  <a:gd name="T38" fmla="*/ 1004 w 1028"/>
                  <a:gd name="T39" fmla="*/ 264 h 570"/>
                  <a:gd name="T40" fmla="*/ 976 w 1028"/>
                  <a:gd name="T41" fmla="*/ 298 h 570"/>
                  <a:gd name="T42" fmla="*/ 968 w 1028"/>
                  <a:gd name="T43" fmla="*/ 316 h 570"/>
                  <a:gd name="T44" fmla="*/ 948 w 1028"/>
                  <a:gd name="T45" fmla="*/ 334 h 570"/>
                  <a:gd name="T46" fmla="*/ 908 w 1028"/>
                  <a:gd name="T47" fmla="*/ 348 h 570"/>
                  <a:gd name="T48" fmla="*/ 924 w 1028"/>
                  <a:gd name="T49" fmla="*/ 410 h 570"/>
                  <a:gd name="T50" fmla="*/ 906 w 1028"/>
                  <a:gd name="T51" fmla="*/ 412 h 570"/>
                  <a:gd name="T52" fmla="*/ 916 w 1028"/>
                  <a:gd name="T53" fmla="*/ 434 h 570"/>
                  <a:gd name="T54" fmla="*/ 890 w 1028"/>
                  <a:gd name="T55" fmla="*/ 420 h 570"/>
                  <a:gd name="T56" fmla="*/ 886 w 1028"/>
                  <a:gd name="T57" fmla="*/ 406 h 570"/>
                  <a:gd name="T58" fmla="*/ 850 w 1028"/>
                  <a:gd name="T59" fmla="*/ 372 h 570"/>
                  <a:gd name="T60" fmla="*/ 756 w 1028"/>
                  <a:gd name="T61" fmla="*/ 388 h 570"/>
                  <a:gd name="T62" fmla="*/ 734 w 1028"/>
                  <a:gd name="T63" fmla="*/ 408 h 570"/>
                  <a:gd name="T64" fmla="*/ 654 w 1028"/>
                  <a:gd name="T65" fmla="*/ 414 h 570"/>
                  <a:gd name="T66" fmla="*/ 694 w 1028"/>
                  <a:gd name="T67" fmla="*/ 456 h 570"/>
                  <a:gd name="T68" fmla="*/ 640 w 1028"/>
                  <a:gd name="T69" fmla="*/ 438 h 570"/>
                  <a:gd name="T70" fmla="*/ 592 w 1028"/>
                  <a:gd name="T71" fmla="*/ 442 h 570"/>
                  <a:gd name="T72" fmla="*/ 540 w 1028"/>
                  <a:gd name="T73" fmla="*/ 444 h 570"/>
                  <a:gd name="T74" fmla="*/ 498 w 1028"/>
                  <a:gd name="T75" fmla="*/ 486 h 570"/>
                  <a:gd name="T76" fmla="*/ 462 w 1028"/>
                  <a:gd name="T77" fmla="*/ 502 h 570"/>
                  <a:gd name="T78" fmla="*/ 480 w 1028"/>
                  <a:gd name="T79" fmla="*/ 532 h 570"/>
                  <a:gd name="T80" fmla="*/ 464 w 1028"/>
                  <a:gd name="T81" fmla="*/ 570 h 570"/>
                  <a:gd name="T82" fmla="*/ 138 w 1028"/>
                  <a:gd name="T83" fmla="*/ 0 h 5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028" h="570">
                    <a:moveTo>
                      <a:pt x="408" y="8"/>
                    </a:moveTo>
                    <a:lnTo>
                      <a:pt x="574" y="12"/>
                    </a:lnTo>
                    <a:lnTo>
                      <a:pt x="592" y="0"/>
                    </a:lnTo>
                    <a:lnTo>
                      <a:pt x="602" y="6"/>
                    </a:lnTo>
                    <a:lnTo>
                      <a:pt x="576" y="20"/>
                    </a:lnTo>
                    <a:lnTo>
                      <a:pt x="426" y="20"/>
                    </a:lnTo>
                    <a:lnTo>
                      <a:pt x="430" y="38"/>
                    </a:lnTo>
                    <a:lnTo>
                      <a:pt x="570" y="36"/>
                    </a:lnTo>
                    <a:lnTo>
                      <a:pt x="596" y="24"/>
                    </a:lnTo>
                    <a:lnTo>
                      <a:pt x="596" y="36"/>
                    </a:lnTo>
                    <a:lnTo>
                      <a:pt x="570" y="48"/>
                    </a:lnTo>
                    <a:lnTo>
                      <a:pt x="434" y="48"/>
                    </a:lnTo>
                    <a:lnTo>
                      <a:pt x="452" y="64"/>
                    </a:lnTo>
                    <a:lnTo>
                      <a:pt x="584" y="64"/>
                    </a:lnTo>
                    <a:lnTo>
                      <a:pt x="592" y="74"/>
                    </a:lnTo>
                    <a:lnTo>
                      <a:pt x="602" y="80"/>
                    </a:lnTo>
                    <a:lnTo>
                      <a:pt x="610" y="96"/>
                    </a:lnTo>
                    <a:lnTo>
                      <a:pt x="584" y="96"/>
                    </a:lnTo>
                    <a:lnTo>
                      <a:pt x="580" y="108"/>
                    </a:lnTo>
                    <a:lnTo>
                      <a:pt x="594" y="110"/>
                    </a:lnTo>
                    <a:lnTo>
                      <a:pt x="594" y="130"/>
                    </a:lnTo>
                    <a:lnTo>
                      <a:pt x="742" y="178"/>
                    </a:lnTo>
                    <a:lnTo>
                      <a:pt x="792" y="182"/>
                    </a:lnTo>
                    <a:lnTo>
                      <a:pt x="834" y="174"/>
                    </a:lnTo>
                    <a:lnTo>
                      <a:pt x="882" y="158"/>
                    </a:lnTo>
                    <a:lnTo>
                      <a:pt x="888" y="168"/>
                    </a:lnTo>
                    <a:lnTo>
                      <a:pt x="874" y="176"/>
                    </a:lnTo>
                    <a:lnTo>
                      <a:pt x="882" y="192"/>
                    </a:lnTo>
                    <a:lnTo>
                      <a:pt x="878" y="206"/>
                    </a:lnTo>
                    <a:lnTo>
                      <a:pt x="932" y="204"/>
                    </a:lnTo>
                    <a:lnTo>
                      <a:pt x="982" y="190"/>
                    </a:lnTo>
                    <a:lnTo>
                      <a:pt x="1018" y="172"/>
                    </a:lnTo>
                    <a:lnTo>
                      <a:pt x="1028" y="182"/>
                    </a:lnTo>
                    <a:lnTo>
                      <a:pt x="1006" y="196"/>
                    </a:lnTo>
                    <a:lnTo>
                      <a:pt x="1012" y="206"/>
                    </a:lnTo>
                    <a:lnTo>
                      <a:pt x="996" y="228"/>
                    </a:lnTo>
                    <a:lnTo>
                      <a:pt x="1020" y="220"/>
                    </a:lnTo>
                    <a:lnTo>
                      <a:pt x="1010" y="242"/>
                    </a:lnTo>
                    <a:lnTo>
                      <a:pt x="1016" y="252"/>
                    </a:lnTo>
                    <a:lnTo>
                      <a:pt x="1004" y="264"/>
                    </a:lnTo>
                    <a:lnTo>
                      <a:pt x="966" y="282"/>
                    </a:lnTo>
                    <a:lnTo>
                      <a:pt x="976" y="298"/>
                    </a:lnTo>
                    <a:lnTo>
                      <a:pt x="994" y="298"/>
                    </a:lnTo>
                    <a:lnTo>
                      <a:pt x="968" y="316"/>
                    </a:lnTo>
                    <a:lnTo>
                      <a:pt x="962" y="332"/>
                    </a:lnTo>
                    <a:lnTo>
                      <a:pt x="948" y="334"/>
                    </a:lnTo>
                    <a:lnTo>
                      <a:pt x="934" y="326"/>
                    </a:lnTo>
                    <a:lnTo>
                      <a:pt x="908" y="348"/>
                    </a:lnTo>
                    <a:lnTo>
                      <a:pt x="920" y="372"/>
                    </a:lnTo>
                    <a:lnTo>
                      <a:pt x="924" y="410"/>
                    </a:lnTo>
                    <a:lnTo>
                      <a:pt x="906" y="398"/>
                    </a:lnTo>
                    <a:lnTo>
                      <a:pt x="906" y="412"/>
                    </a:lnTo>
                    <a:lnTo>
                      <a:pt x="918" y="422"/>
                    </a:lnTo>
                    <a:lnTo>
                      <a:pt x="916" y="434"/>
                    </a:lnTo>
                    <a:lnTo>
                      <a:pt x="892" y="434"/>
                    </a:lnTo>
                    <a:lnTo>
                      <a:pt x="890" y="420"/>
                    </a:lnTo>
                    <a:lnTo>
                      <a:pt x="900" y="400"/>
                    </a:lnTo>
                    <a:lnTo>
                      <a:pt x="886" y="406"/>
                    </a:lnTo>
                    <a:lnTo>
                      <a:pt x="892" y="358"/>
                    </a:lnTo>
                    <a:lnTo>
                      <a:pt x="850" y="372"/>
                    </a:lnTo>
                    <a:lnTo>
                      <a:pt x="804" y="384"/>
                    </a:lnTo>
                    <a:lnTo>
                      <a:pt x="756" y="388"/>
                    </a:lnTo>
                    <a:lnTo>
                      <a:pt x="754" y="412"/>
                    </a:lnTo>
                    <a:lnTo>
                      <a:pt x="734" y="408"/>
                    </a:lnTo>
                    <a:lnTo>
                      <a:pt x="696" y="390"/>
                    </a:lnTo>
                    <a:lnTo>
                      <a:pt x="654" y="414"/>
                    </a:lnTo>
                    <a:lnTo>
                      <a:pt x="698" y="438"/>
                    </a:lnTo>
                    <a:lnTo>
                      <a:pt x="694" y="456"/>
                    </a:lnTo>
                    <a:lnTo>
                      <a:pt x="684" y="462"/>
                    </a:lnTo>
                    <a:lnTo>
                      <a:pt x="640" y="438"/>
                    </a:lnTo>
                    <a:lnTo>
                      <a:pt x="620" y="468"/>
                    </a:lnTo>
                    <a:lnTo>
                      <a:pt x="592" y="442"/>
                    </a:lnTo>
                    <a:lnTo>
                      <a:pt x="574" y="468"/>
                    </a:lnTo>
                    <a:lnTo>
                      <a:pt x="540" y="444"/>
                    </a:lnTo>
                    <a:lnTo>
                      <a:pt x="520" y="476"/>
                    </a:lnTo>
                    <a:lnTo>
                      <a:pt x="498" y="486"/>
                    </a:lnTo>
                    <a:lnTo>
                      <a:pt x="466" y="482"/>
                    </a:lnTo>
                    <a:lnTo>
                      <a:pt x="462" y="502"/>
                    </a:lnTo>
                    <a:lnTo>
                      <a:pt x="486" y="514"/>
                    </a:lnTo>
                    <a:lnTo>
                      <a:pt x="480" y="532"/>
                    </a:lnTo>
                    <a:lnTo>
                      <a:pt x="460" y="540"/>
                    </a:lnTo>
                    <a:lnTo>
                      <a:pt x="464" y="570"/>
                    </a:lnTo>
                    <a:lnTo>
                      <a:pt x="0" y="562"/>
                    </a:lnTo>
                    <a:lnTo>
                      <a:pt x="138" y="0"/>
                    </a:lnTo>
                    <a:lnTo>
                      <a:pt x="408" y="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11" name="Freeform 23"/>
              <p:cNvSpPr>
                <a:spLocks/>
              </p:cNvSpPr>
              <p:nvPr/>
            </p:nvSpPr>
            <p:spPr bwMode="ltGray">
              <a:xfrm>
                <a:off x="3136" y="2336"/>
                <a:ext cx="143" cy="90"/>
              </a:xfrm>
              <a:custGeom>
                <a:avLst/>
                <a:gdLst>
                  <a:gd name="T0" fmla="*/ 0 w 142"/>
                  <a:gd name="T1" fmla="*/ 90 h 90"/>
                  <a:gd name="T2" fmla="*/ 2 w 142"/>
                  <a:gd name="T3" fmla="*/ 4 h 90"/>
                  <a:gd name="T4" fmla="*/ 14 w 142"/>
                  <a:gd name="T5" fmla="*/ 2 h 90"/>
                  <a:gd name="T6" fmla="*/ 12 w 142"/>
                  <a:gd name="T7" fmla="*/ 74 h 90"/>
                  <a:gd name="T8" fmla="*/ 40 w 142"/>
                  <a:gd name="T9" fmla="*/ 68 h 90"/>
                  <a:gd name="T10" fmla="*/ 34 w 142"/>
                  <a:gd name="T11" fmla="*/ 2 h 90"/>
                  <a:gd name="T12" fmla="*/ 50 w 142"/>
                  <a:gd name="T13" fmla="*/ 4 h 90"/>
                  <a:gd name="T14" fmla="*/ 52 w 142"/>
                  <a:gd name="T15" fmla="*/ 70 h 90"/>
                  <a:gd name="T16" fmla="*/ 90 w 142"/>
                  <a:gd name="T17" fmla="*/ 28 h 90"/>
                  <a:gd name="T18" fmla="*/ 104 w 142"/>
                  <a:gd name="T19" fmla="*/ 28 h 90"/>
                  <a:gd name="T20" fmla="*/ 72 w 142"/>
                  <a:gd name="T21" fmla="*/ 64 h 90"/>
                  <a:gd name="T22" fmla="*/ 102 w 142"/>
                  <a:gd name="T23" fmla="*/ 62 h 90"/>
                  <a:gd name="T24" fmla="*/ 92 w 142"/>
                  <a:gd name="T25" fmla="*/ 0 h 90"/>
                  <a:gd name="T26" fmla="*/ 106 w 142"/>
                  <a:gd name="T27" fmla="*/ 2 h 90"/>
                  <a:gd name="T28" fmla="*/ 112 w 142"/>
                  <a:gd name="T29" fmla="*/ 60 h 90"/>
                  <a:gd name="T30" fmla="*/ 128 w 142"/>
                  <a:gd name="T31" fmla="*/ 62 h 90"/>
                  <a:gd name="T32" fmla="*/ 124 w 142"/>
                  <a:gd name="T33" fmla="*/ 16 h 90"/>
                  <a:gd name="T34" fmla="*/ 114 w 142"/>
                  <a:gd name="T35" fmla="*/ 28 h 90"/>
                  <a:gd name="T36" fmla="*/ 120 w 142"/>
                  <a:gd name="T37" fmla="*/ 4 h 90"/>
                  <a:gd name="T38" fmla="*/ 136 w 142"/>
                  <a:gd name="T39" fmla="*/ 0 h 90"/>
                  <a:gd name="T40" fmla="*/ 142 w 142"/>
                  <a:gd name="T41" fmla="*/ 60 h 90"/>
                  <a:gd name="T42" fmla="*/ 116 w 142"/>
                  <a:gd name="T43" fmla="*/ 78 h 90"/>
                  <a:gd name="T44" fmla="*/ 0 w 142"/>
                  <a:gd name="T45" fmla="*/ 90 h 9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42" h="90">
                    <a:moveTo>
                      <a:pt x="0" y="90"/>
                    </a:moveTo>
                    <a:lnTo>
                      <a:pt x="2" y="4"/>
                    </a:lnTo>
                    <a:lnTo>
                      <a:pt x="14" y="2"/>
                    </a:lnTo>
                    <a:lnTo>
                      <a:pt x="12" y="74"/>
                    </a:lnTo>
                    <a:lnTo>
                      <a:pt x="40" y="68"/>
                    </a:lnTo>
                    <a:lnTo>
                      <a:pt x="34" y="2"/>
                    </a:lnTo>
                    <a:lnTo>
                      <a:pt x="50" y="4"/>
                    </a:lnTo>
                    <a:lnTo>
                      <a:pt x="52" y="70"/>
                    </a:lnTo>
                    <a:lnTo>
                      <a:pt x="90" y="28"/>
                    </a:lnTo>
                    <a:lnTo>
                      <a:pt x="104" y="28"/>
                    </a:lnTo>
                    <a:lnTo>
                      <a:pt x="72" y="64"/>
                    </a:lnTo>
                    <a:lnTo>
                      <a:pt x="102" y="62"/>
                    </a:lnTo>
                    <a:lnTo>
                      <a:pt x="92" y="0"/>
                    </a:lnTo>
                    <a:lnTo>
                      <a:pt x="106" y="2"/>
                    </a:lnTo>
                    <a:lnTo>
                      <a:pt x="112" y="60"/>
                    </a:lnTo>
                    <a:lnTo>
                      <a:pt x="128" y="62"/>
                    </a:lnTo>
                    <a:lnTo>
                      <a:pt x="124" y="16"/>
                    </a:lnTo>
                    <a:lnTo>
                      <a:pt x="114" y="28"/>
                    </a:lnTo>
                    <a:lnTo>
                      <a:pt x="120" y="4"/>
                    </a:lnTo>
                    <a:lnTo>
                      <a:pt x="136" y="0"/>
                    </a:lnTo>
                    <a:lnTo>
                      <a:pt x="142" y="60"/>
                    </a:lnTo>
                    <a:lnTo>
                      <a:pt x="116" y="78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12" name="Freeform 24"/>
              <p:cNvSpPr>
                <a:spLocks/>
              </p:cNvSpPr>
              <p:nvPr/>
            </p:nvSpPr>
            <p:spPr bwMode="ltGray">
              <a:xfrm>
                <a:off x="1878" y="2312"/>
                <a:ext cx="990" cy="588"/>
              </a:xfrm>
              <a:custGeom>
                <a:avLst/>
                <a:gdLst>
                  <a:gd name="T0" fmla="*/ 990 w 990"/>
                  <a:gd name="T1" fmla="*/ 0 h 588"/>
                  <a:gd name="T2" fmla="*/ 534 w 990"/>
                  <a:gd name="T3" fmla="*/ 38 h 588"/>
                  <a:gd name="T4" fmla="*/ 506 w 990"/>
                  <a:gd name="T5" fmla="*/ 62 h 588"/>
                  <a:gd name="T6" fmla="*/ 548 w 990"/>
                  <a:gd name="T7" fmla="*/ 58 h 588"/>
                  <a:gd name="T8" fmla="*/ 508 w 990"/>
                  <a:gd name="T9" fmla="*/ 86 h 588"/>
                  <a:gd name="T10" fmla="*/ 552 w 990"/>
                  <a:gd name="T11" fmla="*/ 86 h 588"/>
                  <a:gd name="T12" fmla="*/ 482 w 990"/>
                  <a:gd name="T13" fmla="*/ 112 h 588"/>
                  <a:gd name="T14" fmla="*/ 414 w 990"/>
                  <a:gd name="T15" fmla="*/ 90 h 588"/>
                  <a:gd name="T16" fmla="*/ 410 w 990"/>
                  <a:gd name="T17" fmla="*/ 102 h 588"/>
                  <a:gd name="T18" fmla="*/ 410 w 990"/>
                  <a:gd name="T19" fmla="*/ 116 h 588"/>
                  <a:gd name="T20" fmla="*/ 384 w 990"/>
                  <a:gd name="T21" fmla="*/ 122 h 588"/>
                  <a:gd name="T22" fmla="*/ 472 w 990"/>
                  <a:gd name="T23" fmla="*/ 98 h 588"/>
                  <a:gd name="T24" fmla="*/ 406 w 990"/>
                  <a:gd name="T25" fmla="*/ 144 h 588"/>
                  <a:gd name="T26" fmla="*/ 390 w 990"/>
                  <a:gd name="T27" fmla="*/ 160 h 588"/>
                  <a:gd name="T28" fmla="*/ 396 w 990"/>
                  <a:gd name="T29" fmla="*/ 200 h 588"/>
                  <a:gd name="T30" fmla="*/ 374 w 990"/>
                  <a:gd name="T31" fmla="*/ 182 h 588"/>
                  <a:gd name="T32" fmla="*/ 364 w 990"/>
                  <a:gd name="T33" fmla="*/ 216 h 588"/>
                  <a:gd name="T34" fmla="*/ 322 w 990"/>
                  <a:gd name="T35" fmla="*/ 234 h 588"/>
                  <a:gd name="T36" fmla="*/ 290 w 990"/>
                  <a:gd name="T37" fmla="*/ 196 h 588"/>
                  <a:gd name="T38" fmla="*/ 280 w 990"/>
                  <a:gd name="T39" fmla="*/ 216 h 588"/>
                  <a:gd name="T40" fmla="*/ 270 w 990"/>
                  <a:gd name="T41" fmla="*/ 252 h 588"/>
                  <a:gd name="T42" fmla="*/ 184 w 990"/>
                  <a:gd name="T43" fmla="*/ 280 h 588"/>
                  <a:gd name="T44" fmla="*/ 130 w 990"/>
                  <a:gd name="T45" fmla="*/ 258 h 588"/>
                  <a:gd name="T46" fmla="*/ 144 w 990"/>
                  <a:gd name="T47" fmla="*/ 288 h 588"/>
                  <a:gd name="T48" fmla="*/ 66 w 990"/>
                  <a:gd name="T49" fmla="*/ 308 h 588"/>
                  <a:gd name="T50" fmla="*/ 18 w 990"/>
                  <a:gd name="T51" fmla="*/ 286 h 588"/>
                  <a:gd name="T52" fmla="*/ 24 w 990"/>
                  <a:gd name="T53" fmla="*/ 310 h 588"/>
                  <a:gd name="T54" fmla="*/ 18 w 990"/>
                  <a:gd name="T55" fmla="*/ 342 h 588"/>
                  <a:gd name="T56" fmla="*/ 0 w 990"/>
                  <a:gd name="T57" fmla="*/ 348 h 588"/>
                  <a:gd name="T58" fmla="*/ 52 w 990"/>
                  <a:gd name="T59" fmla="*/ 374 h 588"/>
                  <a:gd name="T60" fmla="*/ 60 w 990"/>
                  <a:gd name="T61" fmla="*/ 394 h 588"/>
                  <a:gd name="T62" fmla="*/ 36 w 990"/>
                  <a:gd name="T63" fmla="*/ 406 h 588"/>
                  <a:gd name="T64" fmla="*/ 76 w 990"/>
                  <a:gd name="T65" fmla="*/ 426 h 588"/>
                  <a:gd name="T66" fmla="*/ 104 w 990"/>
                  <a:gd name="T67" fmla="*/ 440 h 588"/>
                  <a:gd name="T68" fmla="*/ 94 w 990"/>
                  <a:gd name="T69" fmla="*/ 488 h 588"/>
                  <a:gd name="T70" fmla="*/ 110 w 990"/>
                  <a:gd name="T71" fmla="*/ 498 h 588"/>
                  <a:gd name="T72" fmla="*/ 118 w 990"/>
                  <a:gd name="T73" fmla="*/ 518 h 588"/>
                  <a:gd name="T74" fmla="*/ 116 w 990"/>
                  <a:gd name="T75" fmla="*/ 476 h 588"/>
                  <a:gd name="T76" fmla="*/ 130 w 990"/>
                  <a:gd name="T77" fmla="*/ 448 h 588"/>
                  <a:gd name="T78" fmla="*/ 180 w 990"/>
                  <a:gd name="T79" fmla="*/ 426 h 588"/>
                  <a:gd name="T80" fmla="*/ 212 w 990"/>
                  <a:gd name="T81" fmla="*/ 440 h 588"/>
                  <a:gd name="T82" fmla="*/ 222 w 990"/>
                  <a:gd name="T83" fmla="*/ 424 h 588"/>
                  <a:gd name="T84" fmla="*/ 246 w 990"/>
                  <a:gd name="T85" fmla="*/ 442 h 588"/>
                  <a:gd name="T86" fmla="*/ 260 w 990"/>
                  <a:gd name="T87" fmla="*/ 434 h 588"/>
                  <a:gd name="T88" fmla="*/ 244 w 990"/>
                  <a:gd name="T89" fmla="*/ 462 h 588"/>
                  <a:gd name="T90" fmla="*/ 350 w 990"/>
                  <a:gd name="T91" fmla="*/ 444 h 588"/>
                  <a:gd name="T92" fmla="*/ 344 w 990"/>
                  <a:gd name="T93" fmla="*/ 472 h 588"/>
                  <a:gd name="T94" fmla="*/ 330 w 990"/>
                  <a:gd name="T95" fmla="*/ 528 h 588"/>
                  <a:gd name="T96" fmla="*/ 414 w 990"/>
                  <a:gd name="T97" fmla="*/ 474 h 588"/>
                  <a:gd name="T98" fmla="*/ 480 w 990"/>
                  <a:gd name="T99" fmla="*/ 502 h 588"/>
                  <a:gd name="T100" fmla="*/ 526 w 990"/>
                  <a:gd name="T101" fmla="*/ 528 h 588"/>
                  <a:gd name="T102" fmla="*/ 494 w 990"/>
                  <a:gd name="T103" fmla="*/ 556 h 588"/>
                  <a:gd name="T104" fmla="*/ 528 w 990"/>
                  <a:gd name="T105" fmla="*/ 588 h 588"/>
                  <a:gd name="T106" fmla="*/ 844 w 990"/>
                  <a:gd name="T107" fmla="*/ 532 h 5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90" h="588">
                    <a:moveTo>
                      <a:pt x="844" y="532"/>
                    </a:moveTo>
                    <a:lnTo>
                      <a:pt x="990" y="0"/>
                    </a:lnTo>
                    <a:lnTo>
                      <a:pt x="554" y="10"/>
                    </a:lnTo>
                    <a:lnTo>
                      <a:pt x="534" y="38"/>
                    </a:lnTo>
                    <a:lnTo>
                      <a:pt x="506" y="50"/>
                    </a:lnTo>
                    <a:lnTo>
                      <a:pt x="506" y="62"/>
                    </a:lnTo>
                    <a:lnTo>
                      <a:pt x="550" y="38"/>
                    </a:lnTo>
                    <a:lnTo>
                      <a:pt x="548" y="58"/>
                    </a:lnTo>
                    <a:lnTo>
                      <a:pt x="506" y="74"/>
                    </a:lnTo>
                    <a:lnTo>
                      <a:pt x="508" y="86"/>
                    </a:lnTo>
                    <a:lnTo>
                      <a:pt x="550" y="64"/>
                    </a:lnTo>
                    <a:lnTo>
                      <a:pt x="552" y="86"/>
                    </a:lnTo>
                    <a:lnTo>
                      <a:pt x="506" y="104"/>
                    </a:lnTo>
                    <a:lnTo>
                      <a:pt x="482" y="112"/>
                    </a:lnTo>
                    <a:lnTo>
                      <a:pt x="480" y="72"/>
                    </a:lnTo>
                    <a:lnTo>
                      <a:pt x="414" y="90"/>
                    </a:lnTo>
                    <a:lnTo>
                      <a:pt x="394" y="84"/>
                    </a:lnTo>
                    <a:lnTo>
                      <a:pt x="410" y="102"/>
                    </a:lnTo>
                    <a:lnTo>
                      <a:pt x="472" y="84"/>
                    </a:lnTo>
                    <a:lnTo>
                      <a:pt x="410" y="116"/>
                    </a:lnTo>
                    <a:lnTo>
                      <a:pt x="390" y="110"/>
                    </a:lnTo>
                    <a:lnTo>
                      <a:pt x="384" y="122"/>
                    </a:lnTo>
                    <a:lnTo>
                      <a:pt x="404" y="128"/>
                    </a:lnTo>
                    <a:lnTo>
                      <a:pt x="472" y="98"/>
                    </a:lnTo>
                    <a:lnTo>
                      <a:pt x="472" y="122"/>
                    </a:lnTo>
                    <a:lnTo>
                      <a:pt x="406" y="144"/>
                    </a:lnTo>
                    <a:lnTo>
                      <a:pt x="402" y="160"/>
                    </a:lnTo>
                    <a:lnTo>
                      <a:pt x="390" y="160"/>
                    </a:lnTo>
                    <a:lnTo>
                      <a:pt x="402" y="172"/>
                    </a:lnTo>
                    <a:lnTo>
                      <a:pt x="396" y="200"/>
                    </a:lnTo>
                    <a:lnTo>
                      <a:pt x="382" y="202"/>
                    </a:lnTo>
                    <a:lnTo>
                      <a:pt x="374" y="182"/>
                    </a:lnTo>
                    <a:lnTo>
                      <a:pt x="364" y="190"/>
                    </a:lnTo>
                    <a:lnTo>
                      <a:pt x="364" y="216"/>
                    </a:lnTo>
                    <a:lnTo>
                      <a:pt x="352" y="226"/>
                    </a:lnTo>
                    <a:lnTo>
                      <a:pt x="322" y="234"/>
                    </a:lnTo>
                    <a:lnTo>
                      <a:pt x="300" y="218"/>
                    </a:lnTo>
                    <a:lnTo>
                      <a:pt x="290" y="196"/>
                    </a:lnTo>
                    <a:lnTo>
                      <a:pt x="276" y="198"/>
                    </a:lnTo>
                    <a:lnTo>
                      <a:pt x="280" y="216"/>
                    </a:lnTo>
                    <a:lnTo>
                      <a:pt x="268" y="238"/>
                    </a:lnTo>
                    <a:lnTo>
                      <a:pt x="270" y="252"/>
                    </a:lnTo>
                    <a:lnTo>
                      <a:pt x="222" y="278"/>
                    </a:lnTo>
                    <a:lnTo>
                      <a:pt x="184" y="280"/>
                    </a:lnTo>
                    <a:lnTo>
                      <a:pt x="156" y="274"/>
                    </a:lnTo>
                    <a:lnTo>
                      <a:pt x="130" y="258"/>
                    </a:lnTo>
                    <a:lnTo>
                      <a:pt x="120" y="268"/>
                    </a:lnTo>
                    <a:lnTo>
                      <a:pt x="144" y="288"/>
                    </a:lnTo>
                    <a:lnTo>
                      <a:pt x="112" y="304"/>
                    </a:lnTo>
                    <a:lnTo>
                      <a:pt x="66" y="308"/>
                    </a:lnTo>
                    <a:lnTo>
                      <a:pt x="34" y="298"/>
                    </a:lnTo>
                    <a:lnTo>
                      <a:pt x="18" y="286"/>
                    </a:lnTo>
                    <a:lnTo>
                      <a:pt x="8" y="296"/>
                    </a:lnTo>
                    <a:lnTo>
                      <a:pt x="24" y="310"/>
                    </a:lnTo>
                    <a:lnTo>
                      <a:pt x="26" y="332"/>
                    </a:lnTo>
                    <a:lnTo>
                      <a:pt x="18" y="342"/>
                    </a:lnTo>
                    <a:lnTo>
                      <a:pt x="6" y="334"/>
                    </a:lnTo>
                    <a:lnTo>
                      <a:pt x="0" y="348"/>
                    </a:lnTo>
                    <a:lnTo>
                      <a:pt x="20" y="364"/>
                    </a:lnTo>
                    <a:lnTo>
                      <a:pt x="52" y="374"/>
                    </a:lnTo>
                    <a:lnTo>
                      <a:pt x="66" y="382"/>
                    </a:lnTo>
                    <a:lnTo>
                      <a:pt x="60" y="394"/>
                    </a:lnTo>
                    <a:lnTo>
                      <a:pt x="38" y="392"/>
                    </a:lnTo>
                    <a:lnTo>
                      <a:pt x="36" y="406"/>
                    </a:lnTo>
                    <a:lnTo>
                      <a:pt x="62" y="410"/>
                    </a:lnTo>
                    <a:lnTo>
                      <a:pt x="76" y="426"/>
                    </a:lnTo>
                    <a:lnTo>
                      <a:pt x="104" y="422"/>
                    </a:lnTo>
                    <a:lnTo>
                      <a:pt x="104" y="440"/>
                    </a:lnTo>
                    <a:lnTo>
                      <a:pt x="94" y="460"/>
                    </a:lnTo>
                    <a:lnTo>
                      <a:pt x="94" y="488"/>
                    </a:lnTo>
                    <a:lnTo>
                      <a:pt x="110" y="482"/>
                    </a:lnTo>
                    <a:lnTo>
                      <a:pt x="110" y="498"/>
                    </a:lnTo>
                    <a:lnTo>
                      <a:pt x="96" y="514"/>
                    </a:lnTo>
                    <a:lnTo>
                      <a:pt x="118" y="518"/>
                    </a:lnTo>
                    <a:lnTo>
                      <a:pt x="124" y="506"/>
                    </a:lnTo>
                    <a:lnTo>
                      <a:pt x="116" y="476"/>
                    </a:lnTo>
                    <a:lnTo>
                      <a:pt x="134" y="486"/>
                    </a:lnTo>
                    <a:lnTo>
                      <a:pt x="130" y="448"/>
                    </a:lnTo>
                    <a:lnTo>
                      <a:pt x="118" y="432"/>
                    </a:lnTo>
                    <a:lnTo>
                      <a:pt x="180" y="426"/>
                    </a:lnTo>
                    <a:lnTo>
                      <a:pt x="188" y="442"/>
                    </a:lnTo>
                    <a:lnTo>
                      <a:pt x="212" y="440"/>
                    </a:lnTo>
                    <a:lnTo>
                      <a:pt x="208" y="422"/>
                    </a:lnTo>
                    <a:lnTo>
                      <a:pt x="222" y="424"/>
                    </a:lnTo>
                    <a:lnTo>
                      <a:pt x="228" y="442"/>
                    </a:lnTo>
                    <a:lnTo>
                      <a:pt x="246" y="442"/>
                    </a:lnTo>
                    <a:lnTo>
                      <a:pt x="244" y="426"/>
                    </a:lnTo>
                    <a:lnTo>
                      <a:pt x="260" y="434"/>
                    </a:lnTo>
                    <a:lnTo>
                      <a:pt x="288" y="428"/>
                    </a:lnTo>
                    <a:lnTo>
                      <a:pt x="244" y="462"/>
                    </a:lnTo>
                    <a:lnTo>
                      <a:pt x="266" y="492"/>
                    </a:lnTo>
                    <a:lnTo>
                      <a:pt x="350" y="444"/>
                    </a:lnTo>
                    <a:lnTo>
                      <a:pt x="368" y="452"/>
                    </a:lnTo>
                    <a:lnTo>
                      <a:pt x="344" y="472"/>
                    </a:lnTo>
                    <a:lnTo>
                      <a:pt x="300" y="502"/>
                    </a:lnTo>
                    <a:lnTo>
                      <a:pt x="330" y="528"/>
                    </a:lnTo>
                    <a:lnTo>
                      <a:pt x="370" y="502"/>
                    </a:lnTo>
                    <a:lnTo>
                      <a:pt x="414" y="474"/>
                    </a:lnTo>
                    <a:lnTo>
                      <a:pt x="426" y="508"/>
                    </a:lnTo>
                    <a:lnTo>
                      <a:pt x="480" y="502"/>
                    </a:lnTo>
                    <a:lnTo>
                      <a:pt x="476" y="524"/>
                    </a:lnTo>
                    <a:lnTo>
                      <a:pt x="526" y="528"/>
                    </a:lnTo>
                    <a:lnTo>
                      <a:pt x="516" y="542"/>
                    </a:lnTo>
                    <a:lnTo>
                      <a:pt x="494" y="556"/>
                    </a:lnTo>
                    <a:lnTo>
                      <a:pt x="512" y="582"/>
                    </a:lnTo>
                    <a:lnTo>
                      <a:pt x="528" y="588"/>
                    </a:lnTo>
                    <a:lnTo>
                      <a:pt x="836" y="568"/>
                    </a:lnTo>
                    <a:lnTo>
                      <a:pt x="844" y="53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13" name="Freeform 25"/>
              <p:cNvSpPr>
                <a:spLocks/>
              </p:cNvSpPr>
              <p:nvPr/>
            </p:nvSpPr>
            <p:spPr bwMode="ltGray">
              <a:xfrm>
                <a:off x="2287" y="2350"/>
                <a:ext cx="129" cy="132"/>
              </a:xfrm>
              <a:custGeom>
                <a:avLst/>
                <a:gdLst>
                  <a:gd name="T0" fmla="*/ 129 w 129"/>
                  <a:gd name="T1" fmla="*/ 78 h 132"/>
                  <a:gd name="T2" fmla="*/ 127 w 129"/>
                  <a:gd name="T3" fmla="*/ 0 h 132"/>
                  <a:gd name="T4" fmla="*/ 119 w 129"/>
                  <a:gd name="T5" fmla="*/ 4 h 132"/>
                  <a:gd name="T6" fmla="*/ 119 w 129"/>
                  <a:gd name="T7" fmla="*/ 66 h 132"/>
                  <a:gd name="T8" fmla="*/ 107 w 129"/>
                  <a:gd name="T9" fmla="*/ 72 h 132"/>
                  <a:gd name="T10" fmla="*/ 109 w 129"/>
                  <a:gd name="T11" fmla="*/ 10 h 132"/>
                  <a:gd name="T12" fmla="*/ 97 w 129"/>
                  <a:gd name="T13" fmla="*/ 14 h 132"/>
                  <a:gd name="T14" fmla="*/ 99 w 129"/>
                  <a:gd name="T15" fmla="*/ 88 h 132"/>
                  <a:gd name="T16" fmla="*/ 47 w 129"/>
                  <a:gd name="T17" fmla="*/ 108 h 132"/>
                  <a:gd name="T18" fmla="*/ 41 w 129"/>
                  <a:gd name="T19" fmla="*/ 46 h 132"/>
                  <a:gd name="T20" fmla="*/ 33 w 129"/>
                  <a:gd name="T21" fmla="*/ 48 h 132"/>
                  <a:gd name="T22" fmla="*/ 33 w 129"/>
                  <a:gd name="T23" fmla="*/ 104 h 132"/>
                  <a:gd name="T24" fmla="*/ 15 w 129"/>
                  <a:gd name="T25" fmla="*/ 110 h 132"/>
                  <a:gd name="T26" fmla="*/ 15 w 129"/>
                  <a:gd name="T27" fmla="*/ 52 h 132"/>
                  <a:gd name="T28" fmla="*/ 1 w 129"/>
                  <a:gd name="T29" fmla="*/ 58 h 132"/>
                  <a:gd name="T30" fmla="*/ 7 w 129"/>
                  <a:gd name="T31" fmla="*/ 132 h 132"/>
                  <a:gd name="T32" fmla="*/ 129 w 129"/>
                  <a:gd name="T33" fmla="*/ 78 h 1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9" h="132">
                    <a:moveTo>
                      <a:pt x="129" y="78"/>
                    </a:moveTo>
                    <a:lnTo>
                      <a:pt x="127" y="0"/>
                    </a:lnTo>
                    <a:lnTo>
                      <a:pt x="119" y="4"/>
                    </a:lnTo>
                    <a:lnTo>
                      <a:pt x="119" y="66"/>
                    </a:lnTo>
                    <a:lnTo>
                      <a:pt x="107" y="72"/>
                    </a:lnTo>
                    <a:lnTo>
                      <a:pt x="109" y="10"/>
                    </a:lnTo>
                    <a:lnTo>
                      <a:pt x="97" y="14"/>
                    </a:lnTo>
                    <a:lnTo>
                      <a:pt x="99" y="88"/>
                    </a:lnTo>
                    <a:lnTo>
                      <a:pt x="47" y="108"/>
                    </a:lnTo>
                    <a:lnTo>
                      <a:pt x="41" y="46"/>
                    </a:lnTo>
                    <a:lnTo>
                      <a:pt x="33" y="48"/>
                    </a:lnTo>
                    <a:lnTo>
                      <a:pt x="33" y="104"/>
                    </a:lnTo>
                    <a:lnTo>
                      <a:pt x="15" y="110"/>
                    </a:lnTo>
                    <a:lnTo>
                      <a:pt x="15" y="52"/>
                    </a:lnTo>
                    <a:cubicBezTo>
                      <a:pt x="0" y="56"/>
                      <a:pt x="1" y="51"/>
                      <a:pt x="1" y="58"/>
                    </a:cubicBezTo>
                    <a:lnTo>
                      <a:pt x="7" y="132"/>
                    </a:lnTo>
                    <a:lnTo>
                      <a:pt x="129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grpSp>
            <p:nvGrpSpPr>
              <p:cNvPr id="14" name="Group 26"/>
              <p:cNvGrpSpPr>
                <a:grpSpLocks/>
              </p:cNvGrpSpPr>
              <p:nvPr/>
            </p:nvGrpSpPr>
            <p:grpSpPr bwMode="auto">
              <a:xfrm>
                <a:off x="1838" y="2868"/>
                <a:ext cx="1950" cy="604"/>
                <a:chOff x="1838" y="2868"/>
                <a:chExt cx="1950" cy="604"/>
              </a:xfrm>
            </p:grpSpPr>
            <p:sp>
              <p:nvSpPr>
                <p:cNvPr id="19" name="Freeform 27"/>
                <p:cNvSpPr>
                  <a:spLocks/>
                </p:cNvSpPr>
                <p:nvPr/>
              </p:nvSpPr>
              <p:spPr bwMode="ltGray">
                <a:xfrm>
                  <a:off x="1838" y="2868"/>
                  <a:ext cx="1055" cy="607"/>
                </a:xfrm>
                <a:custGeom>
                  <a:avLst/>
                  <a:gdLst>
                    <a:gd name="T0" fmla="*/ 1056 w 1056"/>
                    <a:gd name="T1" fmla="*/ 590 h 604"/>
                    <a:gd name="T2" fmla="*/ 512 w 1056"/>
                    <a:gd name="T3" fmla="*/ 584 h 604"/>
                    <a:gd name="T4" fmla="*/ 510 w 1056"/>
                    <a:gd name="T5" fmla="*/ 566 h 604"/>
                    <a:gd name="T6" fmla="*/ 532 w 1056"/>
                    <a:gd name="T7" fmla="*/ 532 h 604"/>
                    <a:gd name="T8" fmla="*/ 490 w 1056"/>
                    <a:gd name="T9" fmla="*/ 528 h 604"/>
                    <a:gd name="T10" fmla="*/ 470 w 1056"/>
                    <a:gd name="T11" fmla="*/ 514 h 604"/>
                    <a:gd name="T12" fmla="*/ 462 w 1056"/>
                    <a:gd name="T13" fmla="*/ 492 h 604"/>
                    <a:gd name="T14" fmla="*/ 430 w 1056"/>
                    <a:gd name="T15" fmla="*/ 496 h 604"/>
                    <a:gd name="T16" fmla="*/ 400 w 1056"/>
                    <a:gd name="T17" fmla="*/ 516 h 604"/>
                    <a:gd name="T18" fmla="*/ 382 w 1056"/>
                    <a:gd name="T19" fmla="*/ 504 h 604"/>
                    <a:gd name="T20" fmla="*/ 312 w 1056"/>
                    <a:gd name="T21" fmla="*/ 520 h 604"/>
                    <a:gd name="T22" fmla="*/ 348 w 1056"/>
                    <a:gd name="T23" fmla="*/ 462 h 604"/>
                    <a:gd name="T24" fmla="*/ 322 w 1056"/>
                    <a:gd name="T25" fmla="*/ 448 h 604"/>
                    <a:gd name="T26" fmla="*/ 250 w 1056"/>
                    <a:gd name="T27" fmla="*/ 468 h 604"/>
                    <a:gd name="T28" fmla="*/ 242 w 1056"/>
                    <a:gd name="T29" fmla="*/ 438 h 604"/>
                    <a:gd name="T30" fmla="*/ 282 w 1056"/>
                    <a:gd name="T31" fmla="*/ 422 h 604"/>
                    <a:gd name="T32" fmla="*/ 220 w 1056"/>
                    <a:gd name="T33" fmla="*/ 428 h 604"/>
                    <a:gd name="T34" fmla="*/ 162 w 1056"/>
                    <a:gd name="T35" fmla="*/ 422 h 604"/>
                    <a:gd name="T36" fmla="*/ 114 w 1056"/>
                    <a:gd name="T37" fmla="*/ 444 h 604"/>
                    <a:gd name="T38" fmla="*/ 126 w 1056"/>
                    <a:gd name="T39" fmla="*/ 484 h 604"/>
                    <a:gd name="T40" fmla="*/ 112 w 1056"/>
                    <a:gd name="T41" fmla="*/ 490 h 604"/>
                    <a:gd name="T42" fmla="*/ 106 w 1056"/>
                    <a:gd name="T43" fmla="*/ 512 h 604"/>
                    <a:gd name="T44" fmla="*/ 104 w 1056"/>
                    <a:gd name="T45" fmla="*/ 480 h 604"/>
                    <a:gd name="T46" fmla="*/ 96 w 1056"/>
                    <a:gd name="T47" fmla="*/ 440 h 604"/>
                    <a:gd name="T48" fmla="*/ 76 w 1056"/>
                    <a:gd name="T49" fmla="*/ 418 h 604"/>
                    <a:gd name="T50" fmla="*/ 38 w 1056"/>
                    <a:gd name="T51" fmla="*/ 390 h 604"/>
                    <a:gd name="T52" fmla="*/ 50 w 1056"/>
                    <a:gd name="T53" fmla="*/ 374 h 604"/>
                    <a:gd name="T54" fmla="*/ 20 w 1056"/>
                    <a:gd name="T55" fmla="*/ 324 h 604"/>
                    <a:gd name="T56" fmla="*/ 8 w 1056"/>
                    <a:gd name="T57" fmla="*/ 308 h 604"/>
                    <a:gd name="T58" fmla="*/ 2 w 1056"/>
                    <a:gd name="T59" fmla="*/ 270 h 604"/>
                    <a:gd name="T60" fmla="*/ 50 w 1056"/>
                    <a:gd name="T61" fmla="*/ 286 h 604"/>
                    <a:gd name="T62" fmla="*/ 136 w 1056"/>
                    <a:gd name="T63" fmla="*/ 276 h 604"/>
                    <a:gd name="T64" fmla="*/ 126 w 1056"/>
                    <a:gd name="T65" fmla="*/ 252 h 604"/>
                    <a:gd name="T66" fmla="*/ 156 w 1056"/>
                    <a:gd name="T67" fmla="*/ 250 h 604"/>
                    <a:gd name="T68" fmla="*/ 200 w 1056"/>
                    <a:gd name="T69" fmla="*/ 256 h 604"/>
                    <a:gd name="T70" fmla="*/ 254 w 1056"/>
                    <a:gd name="T71" fmla="*/ 240 h 604"/>
                    <a:gd name="T72" fmla="*/ 398 w 1056"/>
                    <a:gd name="T73" fmla="*/ 180 h 604"/>
                    <a:gd name="T74" fmla="*/ 366 w 1056"/>
                    <a:gd name="T75" fmla="*/ 158 h 604"/>
                    <a:gd name="T76" fmla="*/ 436 w 1056"/>
                    <a:gd name="T77" fmla="*/ 126 h 604"/>
                    <a:gd name="T78" fmla="*/ 472 w 1056"/>
                    <a:gd name="T79" fmla="*/ 100 h 604"/>
                    <a:gd name="T80" fmla="*/ 398 w 1056"/>
                    <a:gd name="T81" fmla="*/ 102 h 604"/>
                    <a:gd name="T82" fmla="*/ 386 w 1056"/>
                    <a:gd name="T83" fmla="*/ 84 h 604"/>
                    <a:gd name="T84" fmla="*/ 470 w 1056"/>
                    <a:gd name="T85" fmla="*/ 90 h 604"/>
                    <a:gd name="T86" fmla="*/ 426 w 1056"/>
                    <a:gd name="T87" fmla="*/ 82 h 604"/>
                    <a:gd name="T88" fmla="*/ 384 w 1056"/>
                    <a:gd name="T89" fmla="*/ 70 h 604"/>
                    <a:gd name="T90" fmla="*/ 424 w 1056"/>
                    <a:gd name="T91" fmla="*/ 72 h 604"/>
                    <a:gd name="T92" fmla="*/ 482 w 1056"/>
                    <a:gd name="T93" fmla="*/ 66 h 604"/>
                    <a:gd name="T94" fmla="*/ 512 w 1056"/>
                    <a:gd name="T95" fmla="*/ 118 h 604"/>
                    <a:gd name="T96" fmla="*/ 522 w 1056"/>
                    <a:gd name="T97" fmla="*/ 58 h 604"/>
                    <a:gd name="T98" fmla="*/ 536 w 1056"/>
                    <a:gd name="T99" fmla="*/ 110 h 604"/>
                    <a:gd name="T100" fmla="*/ 548 w 1056"/>
                    <a:gd name="T101" fmla="*/ 52 h 604"/>
                    <a:gd name="T102" fmla="*/ 566 w 1056"/>
                    <a:gd name="T103" fmla="*/ 102 h 604"/>
                    <a:gd name="T104" fmla="*/ 908 w 1056"/>
                    <a:gd name="T105" fmla="*/ 0 h 604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1056" h="604">
                      <a:moveTo>
                        <a:pt x="1050" y="8"/>
                      </a:moveTo>
                      <a:lnTo>
                        <a:pt x="1056" y="590"/>
                      </a:lnTo>
                      <a:lnTo>
                        <a:pt x="526" y="604"/>
                      </a:lnTo>
                      <a:lnTo>
                        <a:pt x="512" y="584"/>
                      </a:lnTo>
                      <a:lnTo>
                        <a:pt x="526" y="574"/>
                      </a:lnTo>
                      <a:lnTo>
                        <a:pt x="510" y="566"/>
                      </a:lnTo>
                      <a:lnTo>
                        <a:pt x="510" y="548"/>
                      </a:lnTo>
                      <a:lnTo>
                        <a:pt x="532" y="532"/>
                      </a:lnTo>
                      <a:lnTo>
                        <a:pt x="530" y="520"/>
                      </a:lnTo>
                      <a:lnTo>
                        <a:pt x="490" y="528"/>
                      </a:lnTo>
                      <a:lnTo>
                        <a:pt x="486" y="514"/>
                      </a:lnTo>
                      <a:lnTo>
                        <a:pt x="470" y="514"/>
                      </a:lnTo>
                      <a:lnTo>
                        <a:pt x="474" y="496"/>
                      </a:lnTo>
                      <a:lnTo>
                        <a:pt x="462" y="492"/>
                      </a:lnTo>
                      <a:lnTo>
                        <a:pt x="436" y="508"/>
                      </a:lnTo>
                      <a:lnTo>
                        <a:pt x="430" y="496"/>
                      </a:lnTo>
                      <a:lnTo>
                        <a:pt x="408" y="504"/>
                      </a:lnTo>
                      <a:lnTo>
                        <a:pt x="400" y="516"/>
                      </a:lnTo>
                      <a:lnTo>
                        <a:pt x="388" y="514"/>
                      </a:lnTo>
                      <a:lnTo>
                        <a:pt x="382" y="504"/>
                      </a:lnTo>
                      <a:lnTo>
                        <a:pt x="370" y="506"/>
                      </a:lnTo>
                      <a:lnTo>
                        <a:pt x="312" y="520"/>
                      </a:lnTo>
                      <a:lnTo>
                        <a:pt x="296" y="494"/>
                      </a:lnTo>
                      <a:lnTo>
                        <a:pt x="348" y="462"/>
                      </a:lnTo>
                      <a:lnTo>
                        <a:pt x="340" y="444"/>
                      </a:lnTo>
                      <a:lnTo>
                        <a:pt x="322" y="448"/>
                      </a:lnTo>
                      <a:lnTo>
                        <a:pt x="264" y="470"/>
                      </a:lnTo>
                      <a:lnTo>
                        <a:pt x="250" y="468"/>
                      </a:lnTo>
                      <a:lnTo>
                        <a:pt x="236" y="448"/>
                      </a:lnTo>
                      <a:lnTo>
                        <a:pt x="242" y="438"/>
                      </a:lnTo>
                      <a:lnTo>
                        <a:pt x="260" y="430"/>
                      </a:lnTo>
                      <a:lnTo>
                        <a:pt x="282" y="422"/>
                      </a:lnTo>
                      <a:lnTo>
                        <a:pt x="246" y="428"/>
                      </a:lnTo>
                      <a:lnTo>
                        <a:pt x="220" y="428"/>
                      </a:lnTo>
                      <a:lnTo>
                        <a:pt x="180" y="432"/>
                      </a:lnTo>
                      <a:lnTo>
                        <a:pt x="162" y="422"/>
                      </a:lnTo>
                      <a:lnTo>
                        <a:pt x="120" y="422"/>
                      </a:lnTo>
                      <a:lnTo>
                        <a:pt x="114" y="444"/>
                      </a:lnTo>
                      <a:lnTo>
                        <a:pt x="122" y="458"/>
                      </a:lnTo>
                      <a:lnTo>
                        <a:pt x="126" y="484"/>
                      </a:lnTo>
                      <a:lnTo>
                        <a:pt x="110" y="478"/>
                      </a:lnTo>
                      <a:lnTo>
                        <a:pt x="112" y="490"/>
                      </a:lnTo>
                      <a:lnTo>
                        <a:pt x="124" y="508"/>
                      </a:lnTo>
                      <a:lnTo>
                        <a:pt x="106" y="512"/>
                      </a:lnTo>
                      <a:lnTo>
                        <a:pt x="94" y="502"/>
                      </a:lnTo>
                      <a:lnTo>
                        <a:pt x="104" y="480"/>
                      </a:lnTo>
                      <a:lnTo>
                        <a:pt x="92" y="482"/>
                      </a:lnTo>
                      <a:lnTo>
                        <a:pt x="96" y="440"/>
                      </a:lnTo>
                      <a:lnTo>
                        <a:pt x="106" y="420"/>
                      </a:lnTo>
                      <a:lnTo>
                        <a:pt x="76" y="418"/>
                      </a:lnTo>
                      <a:lnTo>
                        <a:pt x="58" y="404"/>
                      </a:lnTo>
                      <a:lnTo>
                        <a:pt x="38" y="390"/>
                      </a:lnTo>
                      <a:lnTo>
                        <a:pt x="34" y="378"/>
                      </a:lnTo>
                      <a:lnTo>
                        <a:pt x="50" y="374"/>
                      </a:lnTo>
                      <a:lnTo>
                        <a:pt x="32" y="334"/>
                      </a:lnTo>
                      <a:lnTo>
                        <a:pt x="20" y="324"/>
                      </a:lnTo>
                      <a:lnTo>
                        <a:pt x="0" y="318"/>
                      </a:lnTo>
                      <a:lnTo>
                        <a:pt x="8" y="308"/>
                      </a:lnTo>
                      <a:lnTo>
                        <a:pt x="22" y="292"/>
                      </a:lnTo>
                      <a:lnTo>
                        <a:pt x="2" y="270"/>
                      </a:lnTo>
                      <a:lnTo>
                        <a:pt x="20" y="264"/>
                      </a:lnTo>
                      <a:lnTo>
                        <a:pt x="50" y="286"/>
                      </a:lnTo>
                      <a:lnTo>
                        <a:pt x="116" y="286"/>
                      </a:lnTo>
                      <a:lnTo>
                        <a:pt x="136" y="276"/>
                      </a:lnTo>
                      <a:lnTo>
                        <a:pt x="138" y="260"/>
                      </a:lnTo>
                      <a:lnTo>
                        <a:pt x="126" y="252"/>
                      </a:lnTo>
                      <a:lnTo>
                        <a:pt x="140" y="242"/>
                      </a:lnTo>
                      <a:lnTo>
                        <a:pt x="156" y="250"/>
                      </a:lnTo>
                      <a:lnTo>
                        <a:pt x="176" y="260"/>
                      </a:lnTo>
                      <a:lnTo>
                        <a:pt x="200" y="256"/>
                      </a:lnTo>
                      <a:lnTo>
                        <a:pt x="222" y="246"/>
                      </a:lnTo>
                      <a:lnTo>
                        <a:pt x="254" y="240"/>
                      </a:lnTo>
                      <a:lnTo>
                        <a:pt x="346" y="206"/>
                      </a:lnTo>
                      <a:lnTo>
                        <a:pt x="398" y="180"/>
                      </a:lnTo>
                      <a:lnTo>
                        <a:pt x="408" y="172"/>
                      </a:lnTo>
                      <a:lnTo>
                        <a:pt x="366" y="158"/>
                      </a:lnTo>
                      <a:lnTo>
                        <a:pt x="394" y="120"/>
                      </a:lnTo>
                      <a:lnTo>
                        <a:pt x="436" y="126"/>
                      </a:lnTo>
                      <a:lnTo>
                        <a:pt x="474" y="122"/>
                      </a:lnTo>
                      <a:lnTo>
                        <a:pt x="472" y="100"/>
                      </a:lnTo>
                      <a:lnTo>
                        <a:pt x="414" y="106"/>
                      </a:lnTo>
                      <a:lnTo>
                        <a:pt x="398" y="102"/>
                      </a:lnTo>
                      <a:lnTo>
                        <a:pt x="378" y="94"/>
                      </a:lnTo>
                      <a:cubicBezTo>
                        <a:pt x="384" y="83"/>
                        <a:pt x="380" y="84"/>
                        <a:pt x="386" y="84"/>
                      </a:cubicBezTo>
                      <a:lnTo>
                        <a:pt x="420" y="98"/>
                      </a:lnTo>
                      <a:lnTo>
                        <a:pt x="470" y="90"/>
                      </a:lnTo>
                      <a:lnTo>
                        <a:pt x="470" y="74"/>
                      </a:lnTo>
                      <a:lnTo>
                        <a:pt x="426" y="82"/>
                      </a:lnTo>
                      <a:lnTo>
                        <a:pt x="402" y="78"/>
                      </a:lnTo>
                      <a:cubicBezTo>
                        <a:pt x="396" y="75"/>
                        <a:pt x="384" y="70"/>
                        <a:pt x="384" y="70"/>
                      </a:cubicBezTo>
                      <a:lnTo>
                        <a:pt x="392" y="60"/>
                      </a:lnTo>
                      <a:lnTo>
                        <a:pt x="424" y="72"/>
                      </a:lnTo>
                      <a:lnTo>
                        <a:pt x="454" y="68"/>
                      </a:lnTo>
                      <a:lnTo>
                        <a:pt x="482" y="66"/>
                      </a:lnTo>
                      <a:lnTo>
                        <a:pt x="484" y="122"/>
                      </a:lnTo>
                      <a:lnTo>
                        <a:pt x="512" y="118"/>
                      </a:lnTo>
                      <a:lnTo>
                        <a:pt x="510" y="62"/>
                      </a:lnTo>
                      <a:lnTo>
                        <a:pt x="522" y="58"/>
                      </a:lnTo>
                      <a:lnTo>
                        <a:pt x="524" y="114"/>
                      </a:lnTo>
                      <a:lnTo>
                        <a:pt x="536" y="110"/>
                      </a:lnTo>
                      <a:lnTo>
                        <a:pt x="536" y="54"/>
                      </a:lnTo>
                      <a:lnTo>
                        <a:pt x="548" y="52"/>
                      </a:lnTo>
                      <a:lnTo>
                        <a:pt x="548" y="110"/>
                      </a:lnTo>
                      <a:lnTo>
                        <a:pt x="566" y="102"/>
                      </a:lnTo>
                      <a:lnTo>
                        <a:pt x="564" y="20"/>
                      </a:lnTo>
                      <a:lnTo>
                        <a:pt x="908" y="0"/>
                      </a:lnTo>
                      <a:lnTo>
                        <a:pt x="1050" y="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20" name="Freeform 28"/>
                <p:cNvSpPr>
                  <a:spLocks/>
                </p:cNvSpPr>
                <p:nvPr/>
              </p:nvSpPr>
              <p:spPr bwMode="ltGray">
                <a:xfrm>
                  <a:off x="2242" y="2912"/>
                  <a:ext cx="204" cy="110"/>
                </a:xfrm>
                <a:custGeom>
                  <a:avLst/>
                  <a:gdLst>
                    <a:gd name="T0" fmla="*/ 190 w 204"/>
                    <a:gd name="T1" fmla="*/ 0 h 110"/>
                    <a:gd name="T2" fmla="*/ 110 w 204"/>
                    <a:gd name="T3" fmla="*/ 16 h 110"/>
                    <a:gd name="T4" fmla="*/ 112 w 204"/>
                    <a:gd name="T5" fmla="*/ 22 h 110"/>
                    <a:gd name="T6" fmla="*/ 172 w 204"/>
                    <a:gd name="T7" fmla="*/ 14 h 110"/>
                    <a:gd name="T8" fmla="*/ 170 w 204"/>
                    <a:gd name="T9" fmla="*/ 26 h 110"/>
                    <a:gd name="T10" fmla="*/ 110 w 204"/>
                    <a:gd name="T11" fmla="*/ 38 h 110"/>
                    <a:gd name="T12" fmla="*/ 112 w 204"/>
                    <a:gd name="T13" fmla="*/ 50 h 110"/>
                    <a:gd name="T14" fmla="*/ 174 w 204"/>
                    <a:gd name="T15" fmla="*/ 34 h 110"/>
                    <a:gd name="T16" fmla="*/ 178 w 204"/>
                    <a:gd name="T17" fmla="*/ 80 h 110"/>
                    <a:gd name="T18" fmla="*/ 120 w 204"/>
                    <a:gd name="T19" fmla="*/ 84 h 110"/>
                    <a:gd name="T20" fmla="*/ 74 w 204"/>
                    <a:gd name="T21" fmla="*/ 44 h 110"/>
                    <a:gd name="T22" fmla="*/ 74 w 204"/>
                    <a:gd name="T23" fmla="*/ 56 h 110"/>
                    <a:gd name="T24" fmla="*/ 110 w 204"/>
                    <a:gd name="T25" fmla="*/ 86 h 110"/>
                    <a:gd name="T26" fmla="*/ 46 w 204"/>
                    <a:gd name="T27" fmla="*/ 94 h 110"/>
                    <a:gd name="T28" fmla="*/ 46 w 204"/>
                    <a:gd name="T29" fmla="*/ 30 h 110"/>
                    <a:gd name="T30" fmla="*/ 30 w 204"/>
                    <a:gd name="T31" fmla="*/ 34 h 110"/>
                    <a:gd name="T32" fmla="*/ 34 w 204"/>
                    <a:gd name="T33" fmla="*/ 94 h 110"/>
                    <a:gd name="T34" fmla="*/ 12 w 204"/>
                    <a:gd name="T35" fmla="*/ 88 h 110"/>
                    <a:gd name="T36" fmla="*/ 12 w 204"/>
                    <a:gd name="T37" fmla="*/ 32 h 110"/>
                    <a:gd name="T38" fmla="*/ 0 w 204"/>
                    <a:gd name="T39" fmla="*/ 28 h 110"/>
                    <a:gd name="T40" fmla="*/ 4 w 204"/>
                    <a:gd name="T41" fmla="*/ 92 h 110"/>
                    <a:gd name="T42" fmla="*/ 70 w 204"/>
                    <a:gd name="T43" fmla="*/ 110 h 110"/>
                    <a:gd name="T44" fmla="*/ 182 w 204"/>
                    <a:gd name="T45" fmla="*/ 98 h 110"/>
                    <a:gd name="T46" fmla="*/ 204 w 204"/>
                    <a:gd name="T47" fmla="*/ 72 h 110"/>
                    <a:gd name="T48" fmla="*/ 190 w 204"/>
                    <a:gd name="T49" fmla="*/ 0 h 11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204" h="110">
                      <a:moveTo>
                        <a:pt x="190" y="0"/>
                      </a:moveTo>
                      <a:lnTo>
                        <a:pt x="110" y="16"/>
                      </a:lnTo>
                      <a:lnTo>
                        <a:pt x="112" y="22"/>
                      </a:lnTo>
                      <a:lnTo>
                        <a:pt x="172" y="14"/>
                      </a:lnTo>
                      <a:lnTo>
                        <a:pt x="170" y="26"/>
                      </a:lnTo>
                      <a:lnTo>
                        <a:pt x="110" y="38"/>
                      </a:lnTo>
                      <a:lnTo>
                        <a:pt x="112" y="50"/>
                      </a:lnTo>
                      <a:lnTo>
                        <a:pt x="174" y="34"/>
                      </a:lnTo>
                      <a:lnTo>
                        <a:pt x="178" y="80"/>
                      </a:lnTo>
                      <a:lnTo>
                        <a:pt x="120" y="84"/>
                      </a:lnTo>
                      <a:lnTo>
                        <a:pt x="74" y="44"/>
                      </a:lnTo>
                      <a:lnTo>
                        <a:pt x="74" y="56"/>
                      </a:lnTo>
                      <a:lnTo>
                        <a:pt x="110" y="86"/>
                      </a:lnTo>
                      <a:lnTo>
                        <a:pt x="46" y="94"/>
                      </a:lnTo>
                      <a:lnTo>
                        <a:pt x="46" y="30"/>
                      </a:lnTo>
                      <a:cubicBezTo>
                        <a:pt x="29" y="32"/>
                        <a:pt x="30" y="27"/>
                        <a:pt x="30" y="34"/>
                      </a:cubicBezTo>
                      <a:lnTo>
                        <a:pt x="34" y="94"/>
                      </a:lnTo>
                      <a:lnTo>
                        <a:pt x="12" y="88"/>
                      </a:lnTo>
                      <a:lnTo>
                        <a:pt x="12" y="32"/>
                      </a:lnTo>
                      <a:lnTo>
                        <a:pt x="0" y="28"/>
                      </a:lnTo>
                      <a:lnTo>
                        <a:pt x="4" y="92"/>
                      </a:lnTo>
                      <a:lnTo>
                        <a:pt x="70" y="110"/>
                      </a:lnTo>
                      <a:lnTo>
                        <a:pt x="182" y="98"/>
                      </a:lnTo>
                      <a:lnTo>
                        <a:pt x="204" y="72"/>
                      </a:lnTo>
                      <a:lnTo>
                        <a:pt x="19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21" name="Freeform 29"/>
                <p:cNvSpPr>
                  <a:spLocks/>
                </p:cNvSpPr>
                <p:nvPr/>
              </p:nvSpPr>
              <p:spPr bwMode="ltGray">
                <a:xfrm>
                  <a:off x="2873" y="2868"/>
                  <a:ext cx="887" cy="587"/>
                </a:xfrm>
                <a:custGeom>
                  <a:avLst/>
                  <a:gdLst>
                    <a:gd name="T0" fmla="*/ 440 w 914"/>
                    <a:gd name="T1" fmla="*/ 28 h 584"/>
                    <a:gd name="T2" fmla="*/ 440 w 914"/>
                    <a:gd name="T3" fmla="*/ 36 h 584"/>
                    <a:gd name="T4" fmla="*/ 282 w 914"/>
                    <a:gd name="T5" fmla="*/ 56 h 584"/>
                    <a:gd name="T6" fmla="*/ 470 w 914"/>
                    <a:gd name="T7" fmla="*/ 42 h 584"/>
                    <a:gd name="T8" fmla="*/ 284 w 914"/>
                    <a:gd name="T9" fmla="*/ 66 h 584"/>
                    <a:gd name="T10" fmla="*/ 352 w 914"/>
                    <a:gd name="T11" fmla="*/ 88 h 584"/>
                    <a:gd name="T12" fmla="*/ 464 w 914"/>
                    <a:gd name="T13" fmla="*/ 82 h 584"/>
                    <a:gd name="T14" fmla="*/ 484 w 914"/>
                    <a:gd name="T15" fmla="*/ 102 h 584"/>
                    <a:gd name="T16" fmla="*/ 468 w 914"/>
                    <a:gd name="T17" fmla="*/ 130 h 584"/>
                    <a:gd name="T18" fmla="*/ 544 w 914"/>
                    <a:gd name="T19" fmla="*/ 182 h 584"/>
                    <a:gd name="T20" fmla="*/ 708 w 914"/>
                    <a:gd name="T21" fmla="*/ 206 h 584"/>
                    <a:gd name="T22" fmla="*/ 768 w 914"/>
                    <a:gd name="T23" fmla="*/ 186 h 584"/>
                    <a:gd name="T24" fmla="*/ 764 w 914"/>
                    <a:gd name="T25" fmla="*/ 210 h 584"/>
                    <a:gd name="T26" fmla="*/ 786 w 914"/>
                    <a:gd name="T27" fmla="*/ 240 h 584"/>
                    <a:gd name="T28" fmla="*/ 882 w 914"/>
                    <a:gd name="T29" fmla="*/ 224 h 584"/>
                    <a:gd name="T30" fmla="*/ 910 w 914"/>
                    <a:gd name="T31" fmla="*/ 214 h 584"/>
                    <a:gd name="T32" fmla="*/ 904 w 914"/>
                    <a:gd name="T33" fmla="*/ 248 h 584"/>
                    <a:gd name="T34" fmla="*/ 908 w 914"/>
                    <a:gd name="T35" fmla="*/ 262 h 584"/>
                    <a:gd name="T36" fmla="*/ 904 w 914"/>
                    <a:gd name="T37" fmla="*/ 282 h 584"/>
                    <a:gd name="T38" fmla="*/ 868 w 914"/>
                    <a:gd name="T39" fmla="*/ 342 h 584"/>
                    <a:gd name="T40" fmla="*/ 828 w 914"/>
                    <a:gd name="T41" fmla="*/ 358 h 584"/>
                    <a:gd name="T42" fmla="*/ 806 w 914"/>
                    <a:gd name="T43" fmla="*/ 414 h 584"/>
                    <a:gd name="T44" fmla="*/ 790 w 914"/>
                    <a:gd name="T45" fmla="*/ 430 h 584"/>
                    <a:gd name="T46" fmla="*/ 802 w 914"/>
                    <a:gd name="T47" fmla="*/ 472 h 584"/>
                    <a:gd name="T48" fmla="*/ 784 w 914"/>
                    <a:gd name="T49" fmla="*/ 452 h 584"/>
                    <a:gd name="T50" fmla="*/ 770 w 914"/>
                    <a:gd name="T51" fmla="*/ 440 h 584"/>
                    <a:gd name="T52" fmla="*/ 782 w 914"/>
                    <a:gd name="T53" fmla="*/ 380 h 584"/>
                    <a:gd name="T54" fmla="*/ 624 w 914"/>
                    <a:gd name="T55" fmla="*/ 398 h 584"/>
                    <a:gd name="T56" fmla="*/ 644 w 914"/>
                    <a:gd name="T57" fmla="*/ 430 h 584"/>
                    <a:gd name="T58" fmla="*/ 598 w 914"/>
                    <a:gd name="T59" fmla="*/ 436 h 584"/>
                    <a:gd name="T60" fmla="*/ 516 w 914"/>
                    <a:gd name="T61" fmla="*/ 400 h 584"/>
                    <a:gd name="T62" fmla="*/ 558 w 914"/>
                    <a:gd name="T63" fmla="*/ 444 h 584"/>
                    <a:gd name="T64" fmla="*/ 586 w 914"/>
                    <a:gd name="T65" fmla="*/ 476 h 584"/>
                    <a:gd name="T66" fmla="*/ 520 w 914"/>
                    <a:gd name="T67" fmla="*/ 470 h 584"/>
                    <a:gd name="T68" fmla="*/ 486 w 914"/>
                    <a:gd name="T69" fmla="*/ 480 h 584"/>
                    <a:gd name="T70" fmla="*/ 440 w 914"/>
                    <a:gd name="T71" fmla="*/ 478 h 584"/>
                    <a:gd name="T72" fmla="*/ 368 w 914"/>
                    <a:gd name="T73" fmla="*/ 512 h 584"/>
                    <a:gd name="T74" fmla="*/ 320 w 914"/>
                    <a:gd name="T75" fmla="*/ 520 h 584"/>
                    <a:gd name="T76" fmla="*/ 336 w 914"/>
                    <a:gd name="T77" fmla="*/ 550 h 584"/>
                    <a:gd name="T78" fmla="*/ 8 w 914"/>
                    <a:gd name="T79" fmla="*/ 584 h 584"/>
                    <a:gd name="T80" fmla="*/ 264 w 914"/>
                    <a:gd name="T81" fmla="*/ 8 h 58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914" h="584">
                      <a:moveTo>
                        <a:pt x="282" y="22"/>
                      </a:moveTo>
                      <a:lnTo>
                        <a:pt x="440" y="28"/>
                      </a:lnTo>
                      <a:lnTo>
                        <a:pt x="468" y="18"/>
                      </a:lnTo>
                      <a:lnTo>
                        <a:pt x="440" y="36"/>
                      </a:lnTo>
                      <a:lnTo>
                        <a:pt x="280" y="36"/>
                      </a:lnTo>
                      <a:lnTo>
                        <a:pt x="282" y="56"/>
                      </a:lnTo>
                      <a:lnTo>
                        <a:pt x="440" y="52"/>
                      </a:lnTo>
                      <a:lnTo>
                        <a:pt x="470" y="42"/>
                      </a:lnTo>
                      <a:lnTo>
                        <a:pt x="440" y="64"/>
                      </a:lnTo>
                      <a:lnTo>
                        <a:pt x="284" y="66"/>
                      </a:lnTo>
                      <a:lnTo>
                        <a:pt x="298" y="78"/>
                      </a:lnTo>
                      <a:lnTo>
                        <a:pt x="352" y="88"/>
                      </a:lnTo>
                      <a:lnTo>
                        <a:pt x="430" y="84"/>
                      </a:lnTo>
                      <a:lnTo>
                        <a:pt x="464" y="82"/>
                      </a:lnTo>
                      <a:lnTo>
                        <a:pt x="466" y="102"/>
                      </a:lnTo>
                      <a:lnTo>
                        <a:pt x="484" y="102"/>
                      </a:lnTo>
                      <a:lnTo>
                        <a:pt x="488" y="120"/>
                      </a:lnTo>
                      <a:lnTo>
                        <a:pt x="468" y="130"/>
                      </a:lnTo>
                      <a:lnTo>
                        <a:pt x="476" y="148"/>
                      </a:lnTo>
                      <a:lnTo>
                        <a:pt x="544" y="182"/>
                      </a:lnTo>
                      <a:lnTo>
                        <a:pt x="636" y="202"/>
                      </a:lnTo>
                      <a:lnTo>
                        <a:pt x="708" y="206"/>
                      </a:lnTo>
                      <a:lnTo>
                        <a:pt x="742" y="196"/>
                      </a:lnTo>
                      <a:lnTo>
                        <a:pt x="768" y="186"/>
                      </a:lnTo>
                      <a:lnTo>
                        <a:pt x="778" y="194"/>
                      </a:lnTo>
                      <a:lnTo>
                        <a:pt x="764" y="210"/>
                      </a:lnTo>
                      <a:lnTo>
                        <a:pt x="766" y="228"/>
                      </a:lnTo>
                      <a:lnTo>
                        <a:pt x="786" y="240"/>
                      </a:lnTo>
                      <a:lnTo>
                        <a:pt x="838" y="236"/>
                      </a:lnTo>
                      <a:lnTo>
                        <a:pt x="882" y="224"/>
                      </a:lnTo>
                      <a:lnTo>
                        <a:pt x="902" y="204"/>
                      </a:lnTo>
                      <a:lnTo>
                        <a:pt x="910" y="214"/>
                      </a:lnTo>
                      <a:lnTo>
                        <a:pt x="896" y="232"/>
                      </a:lnTo>
                      <a:lnTo>
                        <a:pt x="904" y="248"/>
                      </a:lnTo>
                      <a:lnTo>
                        <a:pt x="894" y="260"/>
                      </a:lnTo>
                      <a:lnTo>
                        <a:pt x="908" y="262"/>
                      </a:lnTo>
                      <a:lnTo>
                        <a:pt x="914" y="274"/>
                      </a:lnTo>
                      <a:lnTo>
                        <a:pt x="904" y="282"/>
                      </a:lnTo>
                      <a:lnTo>
                        <a:pt x="856" y="328"/>
                      </a:lnTo>
                      <a:lnTo>
                        <a:pt x="868" y="342"/>
                      </a:lnTo>
                      <a:lnTo>
                        <a:pt x="844" y="358"/>
                      </a:lnTo>
                      <a:lnTo>
                        <a:pt x="828" y="358"/>
                      </a:lnTo>
                      <a:lnTo>
                        <a:pt x="792" y="378"/>
                      </a:lnTo>
                      <a:lnTo>
                        <a:pt x="806" y="414"/>
                      </a:lnTo>
                      <a:lnTo>
                        <a:pt x="802" y="442"/>
                      </a:lnTo>
                      <a:lnTo>
                        <a:pt x="790" y="430"/>
                      </a:lnTo>
                      <a:lnTo>
                        <a:pt x="790" y="450"/>
                      </a:lnTo>
                      <a:lnTo>
                        <a:pt x="802" y="472"/>
                      </a:lnTo>
                      <a:lnTo>
                        <a:pt x="774" y="472"/>
                      </a:lnTo>
                      <a:lnTo>
                        <a:pt x="784" y="452"/>
                      </a:lnTo>
                      <a:lnTo>
                        <a:pt x="786" y="428"/>
                      </a:lnTo>
                      <a:lnTo>
                        <a:pt x="770" y="440"/>
                      </a:lnTo>
                      <a:lnTo>
                        <a:pt x="774" y="398"/>
                      </a:lnTo>
                      <a:lnTo>
                        <a:pt x="782" y="380"/>
                      </a:lnTo>
                      <a:lnTo>
                        <a:pt x="686" y="396"/>
                      </a:lnTo>
                      <a:lnTo>
                        <a:pt x="624" y="398"/>
                      </a:lnTo>
                      <a:lnTo>
                        <a:pt x="642" y="418"/>
                      </a:lnTo>
                      <a:lnTo>
                        <a:pt x="644" y="430"/>
                      </a:lnTo>
                      <a:lnTo>
                        <a:pt x="626" y="442"/>
                      </a:lnTo>
                      <a:lnTo>
                        <a:pt x="598" y="436"/>
                      </a:lnTo>
                      <a:lnTo>
                        <a:pt x="532" y="406"/>
                      </a:lnTo>
                      <a:lnTo>
                        <a:pt x="516" y="400"/>
                      </a:lnTo>
                      <a:lnTo>
                        <a:pt x="496" y="424"/>
                      </a:lnTo>
                      <a:lnTo>
                        <a:pt x="558" y="444"/>
                      </a:lnTo>
                      <a:lnTo>
                        <a:pt x="588" y="462"/>
                      </a:lnTo>
                      <a:lnTo>
                        <a:pt x="586" y="476"/>
                      </a:lnTo>
                      <a:lnTo>
                        <a:pt x="570" y="494"/>
                      </a:lnTo>
                      <a:lnTo>
                        <a:pt x="520" y="470"/>
                      </a:lnTo>
                      <a:lnTo>
                        <a:pt x="500" y="482"/>
                      </a:lnTo>
                      <a:lnTo>
                        <a:pt x="486" y="480"/>
                      </a:lnTo>
                      <a:lnTo>
                        <a:pt x="448" y="462"/>
                      </a:lnTo>
                      <a:lnTo>
                        <a:pt x="440" y="478"/>
                      </a:lnTo>
                      <a:lnTo>
                        <a:pt x="388" y="476"/>
                      </a:lnTo>
                      <a:lnTo>
                        <a:pt x="368" y="512"/>
                      </a:lnTo>
                      <a:lnTo>
                        <a:pt x="328" y="508"/>
                      </a:lnTo>
                      <a:lnTo>
                        <a:pt x="320" y="520"/>
                      </a:lnTo>
                      <a:lnTo>
                        <a:pt x="332" y="534"/>
                      </a:lnTo>
                      <a:lnTo>
                        <a:pt x="336" y="550"/>
                      </a:lnTo>
                      <a:lnTo>
                        <a:pt x="308" y="580"/>
                      </a:lnTo>
                      <a:lnTo>
                        <a:pt x="8" y="584"/>
                      </a:lnTo>
                      <a:lnTo>
                        <a:pt x="0" y="0"/>
                      </a:lnTo>
                      <a:lnTo>
                        <a:pt x="264" y="8"/>
                      </a:lnTo>
                      <a:lnTo>
                        <a:pt x="282" y="2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22" name="Freeform 30"/>
                <p:cNvSpPr>
                  <a:spLocks/>
                </p:cNvSpPr>
                <p:nvPr/>
              </p:nvSpPr>
              <p:spPr bwMode="ltGray">
                <a:xfrm>
                  <a:off x="3173" y="2895"/>
                  <a:ext cx="148" cy="91"/>
                </a:xfrm>
                <a:custGeom>
                  <a:avLst/>
                  <a:gdLst>
                    <a:gd name="T0" fmla="*/ 0 w 148"/>
                    <a:gd name="T1" fmla="*/ 82 h 92"/>
                    <a:gd name="T2" fmla="*/ 4 w 148"/>
                    <a:gd name="T3" fmla="*/ 2 h 92"/>
                    <a:gd name="T4" fmla="*/ 18 w 148"/>
                    <a:gd name="T5" fmla="*/ 0 h 92"/>
                    <a:gd name="T6" fmla="*/ 12 w 148"/>
                    <a:gd name="T7" fmla="*/ 74 h 92"/>
                    <a:gd name="T8" fmla="*/ 44 w 148"/>
                    <a:gd name="T9" fmla="*/ 78 h 92"/>
                    <a:gd name="T10" fmla="*/ 46 w 148"/>
                    <a:gd name="T11" fmla="*/ 2 h 92"/>
                    <a:gd name="T12" fmla="*/ 58 w 148"/>
                    <a:gd name="T13" fmla="*/ 2 h 92"/>
                    <a:gd name="T14" fmla="*/ 56 w 148"/>
                    <a:gd name="T15" fmla="*/ 72 h 92"/>
                    <a:gd name="T16" fmla="*/ 94 w 148"/>
                    <a:gd name="T17" fmla="*/ 70 h 92"/>
                    <a:gd name="T18" fmla="*/ 92 w 148"/>
                    <a:gd name="T19" fmla="*/ 2 h 92"/>
                    <a:gd name="T20" fmla="*/ 106 w 148"/>
                    <a:gd name="T21" fmla="*/ 4 h 92"/>
                    <a:gd name="T22" fmla="*/ 104 w 148"/>
                    <a:gd name="T23" fmla="*/ 68 h 92"/>
                    <a:gd name="T24" fmla="*/ 136 w 148"/>
                    <a:gd name="T25" fmla="*/ 64 h 92"/>
                    <a:gd name="T26" fmla="*/ 128 w 148"/>
                    <a:gd name="T27" fmla="*/ 0 h 92"/>
                    <a:gd name="T28" fmla="*/ 142 w 148"/>
                    <a:gd name="T29" fmla="*/ 2 h 92"/>
                    <a:gd name="T30" fmla="*/ 148 w 148"/>
                    <a:gd name="T31" fmla="*/ 70 h 92"/>
                    <a:gd name="T32" fmla="*/ 60 w 148"/>
                    <a:gd name="T33" fmla="*/ 88 h 92"/>
                    <a:gd name="T34" fmla="*/ 8 w 148"/>
                    <a:gd name="T35" fmla="*/ 92 h 92"/>
                    <a:gd name="T36" fmla="*/ 0 w 148"/>
                    <a:gd name="T37" fmla="*/ 82 h 9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48" h="92">
                      <a:moveTo>
                        <a:pt x="0" y="82"/>
                      </a:moveTo>
                      <a:lnTo>
                        <a:pt x="4" y="2"/>
                      </a:lnTo>
                      <a:lnTo>
                        <a:pt x="18" y="0"/>
                      </a:lnTo>
                      <a:lnTo>
                        <a:pt x="12" y="74"/>
                      </a:lnTo>
                      <a:lnTo>
                        <a:pt x="44" y="78"/>
                      </a:lnTo>
                      <a:lnTo>
                        <a:pt x="46" y="2"/>
                      </a:lnTo>
                      <a:lnTo>
                        <a:pt x="58" y="2"/>
                      </a:lnTo>
                      <a:lnTo>
                        <a:pt x="56" y="72"/>
                      </a:lnTo>
                      <a:lnTo>
                        <a:pt x="94" y="70"/>
                      </a:lnTo>
                      <a:lnTo>
                        <a:pt x="92" y="2"/>
                      </a:lnTo>
                      <a:lnTo>
                        <a:pt x="106" y="4"/>
                      </a:lnTo>
                      <a:lnTo>
                        <a:pt x="104" y="68"/>
                      </a:lnTo>
                      <a:lnTo>
                        <a:pt x="136" y="64"/>
                      </a:lnTo>
                      <a:lnTo>
                        <a:pt x="128" y="0"/>
                      </a:lnTo>
                      <a:lnTo>
                        <a:pt x="142" y="2"/>
                      </a:lnTo>
                      <a:lnTo>
                        <a:pt x="148" y="70"/>
                      </a:lnTo>
                      <a:lnTo>
                        <a:pt x="60" y="88"/>
                      </a:lnTo>
                      <a:lnTo>
                        <a:pt x="8" y="92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sp>
            <p:nvSpPr>
              <p:cNvPr id="15" name="Freeform 31"/>
              <p:cNvSpPr>
                <a:spLocks/>
              </p:cNvSpPr>
              <p:nvPr/>
            </p:nvSpPr>
            <p:spPr bwMode="ltGray">
              <a:xfrm>
                <a:off x="1754" y="3426"/>
                <a:ext cx="1157" cy="603"/>
              </a:xfrm>
              <a:custGeom>
                <a:avLst/>
                <a:gdLst>
                  <a:gd name="T0" fmla="*/ 1156 w 1156"/>
                  <a:gd name="T1" fmla="*/ 600 h 604"/>
                  <a:gd name="T2" fmla="*/ 558 w 1156"/>
                  <a:gd name="T3" fmla="*/ 584 h 604"/>
                  <a:gd name="T4" fmla="*/ 555 w 1156"/>
                  <a:gd name="T5" fmla="*/ 566 h 604"/>
                  <a:gd name="T6" fmla="*/ 579 w 1156"/>
                  <a:gd name="T7" fmla="*/ 532 h 604"/>
                  <a:gd name="T8" fmla="*/ 534 w 1156"/>
                  <a:gd name="T9" fmla="*/ 528 h 604"/>
                  <a:gd name="T10" fmla="*/ 512 w 1156"/>
                  <a:gd name="T11" fmla="*/ 514 h 604"/>
                  <a:gd name="T12" fmla="*/ 503 w 1156"/>
                  <a:gd name="T13" fmla="*/ 492 h 604"/>
                  <a:gd name="T14" fmla="*/ 468 w 1156"/>
                  <a:gd name="T15" fmla="*/ 496 h 604"/>
                  <a:gd name="T16" fmla="*/ 436 w 1156"/>
                  <a:gd name="T17" fmla="*/ 516 h 604"/>
                  <a:gd name="T18" fmla="*/ 416 w 1156"/>
                  <a:gd name="T19" fmla="*/ 504 h 604"/>
                  <a:gd name="T20" fmla="*/ 340 w 1156"/>
                  <a:gd name="T21" fmla="*/ 520 h 604"/>
                  <a:gd name="T22" fmla="*/ 379 w 1156"/>
                  <a:gd name="T23" fmla="*/ 462 h 604"/>
                  <a:gd name="T24" fmla="*/ 351 w 1156"/>
                  <a:gd name="T25" fmla="*/ 448 h 604"/>
                  <a:gd name="T26" fmla="*/ 272 w 1156"/>
                  <a:gd name="T27" fmla="*/ 468 h 604"/>
                  <a:gd name="T28" fmla="*/ 264 w 1156"/>
                  <a:gd name="T29" fmla="*/ 438 h 604"/>
                  <a:gd name="T30" fmla="*/ 307 w 1156"/>
                  <a:gd name="T31" fmla="*/ 422 h 604"/>
                  <a:gd name="T32" fmla="*/ 240 w 1156"/>
                  <a:gd name="T33" fmla="*/ 428 h 604"/>
                  <a:gd name="T34" fmla="*/ 176 w 1156"/>
                  <a:gd name="T35" fmla="*/ 422 h 604"/>
                  <a:gd name="T36" fmla="*/ 124 w 1156"/>
                  <a:gd name="T37" fmla="*/ 444 h 604"/>
                  <a:gd name="T38" fmla="*/ 137 w 1156"/>
                  <a:gd name="T39" fmla="*/ 484 h 604"/>
                  <a:gd name="T40" fmla="*/ 122 w 1156"/>
                  <a:gd name="T41" fmla="*/ 490 h 604"/>
                  <a:gd name="T42" fmla="*/ 115 w 1156"/>
                  <a:gd name="T43" fmla="*/ 512 h 604"/>
                  <a:gd name="T44" fmla="*/ 113 w 1156"/>
                  <a:gd name="T45" fmla="*/ 480 h 604"/>
                  <a:gd name="T46" fmla="*/ 105 w 1156"/>
                  <a:gd name="T47" fmla="*/ 440 h 604"/>
                  <a:gd name="T48" fmla="*/ 83 w 1156"/>
                  <a:gd name="T49" fmla="*/ 418 h 604"/>
                  <a:gd name="T50" fmla="*/ 41 w 1156"/>
                  <a:gd name="T51" fmla="*/ 390 h 604"/>
                  <a:gd name="T52" fmla="*/ 54 w 1156"/>
                  <a:gd name="T53" fmla="*/ 374 h 604"/>
                  <a:gd name="T54" fmla="*/ 22 w 1156"/>
                  <a:gd name="T55" fmla="*/ 324 h 604"/>
                  <a:gd name="T56" fmla="*/ 9 w 1156"/>
                  <a:gd name="T57" fmla="*/ 308 h 604"/>
                  <a:gd name="T58" fmla="*/ 2 w 1156"/>
                  <a:gd name="T59" fmla="*/ 270 h 604"/>
                  <a:gd name="T60" fmla="*/ 54 w 1156"/>
                  <a:gd name="T61" fmla="*/ 286 h 604"/>
                  <a:gd name="T62" fmla="*/ 148 w 1156"/>
                  <a:gd name="T63" fmla="*/ 276 h 604"/>
                  <a:gd name="T64" fmla="*/ 137 w 1156"/>
                  <a:gd name="T65" fmla="*/ 252 h 604"/>
                  <a:gd name="T66" fmla="*/ 170 w 1156"/>
                  <a:gd name="T67" fmla="*/ 250 h 604"/>
                  <a:gd name="T68" fmla="*/ 218 w 1156"/>
                  <a:gd name="T69" fmla="*/ 256 h 604"/>
                  <a:gd name="T70" fmla="*/ 277 w 1156"/>
                  <a:gd name="T71" fmla="*/ 240 h 604"/>
                  <a:gd name="T72" fmla="*/ 433 w 1156"/>
                  <a:gd name="T73" fmla="*/ 180 h 604"/>
                  <a:gd name="T74" fmla="*/ 399 w 1156"/>
                  <a:gd name="T75" fmla="*/ 158 h 604"/>
                  <a:gd name="T76" fmla="*/ 475 w 1156"/>
                  <a:gd name="T77" fmla="*/ 126 h 604"/>
                  <a:gd name="T78" fmla="*/ 514 w 1156"/>
                  <a:gd name="T79" fmla="*/ 100 h 604"/>
                  <a:gd name="T80" fmla="*/ 433 w 1156"/>
                  <a:gd name="T81" fmla="*/ 102 h 604"/>
                  <a:gd name="T82" fmla="*/ 420 w 1156"/>
                  <a:gd name="T83" fmla="*/ 84 h 604"/>
                  <a:gd name="T84" fmla="*/ 512 w 1156"/>
                  <a:gd name="T85" fmla="*/ 90 h 604"/>
                  <a:gd name="T86" fmla="*/ 464 w 1156"/>
                  <a:gd name="T87" fmla="*/ 82 h 604"/>
                  <a:gd name="T88" fmla="*/ 418 w 1156"/>
                  <a:gd name="T89" fmla="*/ 70 h 604"/>
                  <a:gd name="T90" fmla="*/ 462 w 1156"/>
                  <a:gd name="T91" fmla="*/ 72 h 604"/>
                  <a:gd name="T92" fmla="*/ 525 w 1156"/>
                  <a:gd name="T93" fmla="*/ 66 h 604"/>
                  <a:gd name="T94" fmla="*/ 558 w 1156"/>
                  <a:gd name="T95" fmla="*/ 118 h 604"/>
                  <a:gd name="T96" fmla="*/ 568 w 1156"/>
                  <a:gd name="T97" fmla="*/ 58 h 604"/>
                  <a:gd name="T98" fmla="*/ 584 w 1156"/>
                  <a:gd name="T99" fmla="*/ 110 h 604"/>
                  <a:gd name="T100" fmla="*/ 597 w 1156"/>
                  <a:gd name="T101" fmla="*/ 52 h 604"/>
                  <a:gd name="T102" fmla="*/ 616 w 1156"/>
                  <a:gd name="T103" fmla="*/ 102 h 604"/>
                  <a:gd name="T104" fmla="*/ 989 w 1156"/>
                  <a:gd name="T105" fmla="*/ 0 h 60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156" h="604">
                    <a:moveTo>
                      <a:pt x="1143" y="8"/>
                    </a:moveTo>
                    <a:lnTo>
                      <a:pt x="1156" y="600"/>
                    </a:lnTo>
                    <a:lnTo>
                      <a:pt x="573" y="604"/>
                    </a:lnTo>
                    <a:lnTo>
                      <a:pt x="558" y="584"/>
                    </a:lnTo>
                    <a:lnTo>
                      <a:pt x="573" y="574"/>
                    </a:lnTo>
                    <a:lnTo>
                      <a:pt x="555" y="566"/>
                    </a:lnTo>
                    <a:lnTo>
                      <a:pt x="555" y="548"/>
                    </a:lnTo>
                    <a:lnTo>
                      <a:pt x="579" y="532"/>
                    </a:lnTo>
                    <a:lnTo>
                      <a:pt x="577" y="520"/>
                    </a:lnTo>
                    <a:lnTo>
                      <a:pt x="534" y="528"/>
                    </a:lnTo>
                    <a:lnTo>
                      <a:pt x="529" y="514"/>
                    </a:lnTo>
                    <a:lnTo>
                      <a:pt x="512" y="514"/>
                    </a:lnTo>
                    <a:lnTo>
                      <a:pt x="516" y="496"/>
                    </a:lnTo>
                    <a:lnTo>
                      <a:pt x="503" y="492"/>
                    </a:lnTo>
                    <a:lnTo>
                      <a:pt x="475" y="508"/>
                    </a:lnTo>
                    <a:lnTo>
                      <a:pt x="468" y="496"/>
                    </a:lnTo>
                    <a:lnTo>
                      <a:pt x="444" y="504"/>
                    </a:lnTo>
                    <a:lnTo>
                      <a:pt x="436" y="516"/>
                    </a:lnTo>
                    <a:lnTo>
                      <a:pt x="423" y="514"/>
                    </a:lnTo>
                    <a:lnTo>
                      <a:pt x="416" y="504"/>
                    </a:lnTo>
                    <a:lnTo>
                      <a:pt x="403" y="506"/>
                    </a:lnTo>
                    <a:lnTo>
                      <a:pt x="340" y="520"/>
                    </a:lnTo>
                    <a:lnTo>
                      <a:pt x="322" y="494"/>
                    </a:lnTo>
                    <a:lnTo>
                      <a:pt x="379" y="462"/>
                    </a:lnTo>
                    <a:lnTo>
                      <a:pt x="370" y="444"/>
                    </a:lnTo>
                    <a:lnTo>
                      <a:pt x="351" y="448"/>
                    </a:lnTo>
                    <a:lnTo>
                      <a:pt x="288" y="470"/>
                    </a:lnTo>
                    <a:lnTo>
                      <a:pt x="272" y="468"/>
                    </a:lnTo>
                    <a:lnTo>
                      <a:pt x="257" y="448"/>
                    </a:lnTo>
                    <a:lnTo>
                      <a:pt x="264" y="438"/>
                    </a:lnTo>
                    <a:lnTo>
                      <a:pt x="283" y="430"/>
                    </a:lnTo>
                    <a:lnTo>
                      <a:pt x="307" y="422"/>
                    </a:lnTo>
                    <a:lnTo>
                      <a:pt x="268" y="428"/>
                    </a:lnTo>
                    <a:lnTo>
                      <a:pt x="240" y="428"/>
                    </a:lnTo>
                    <a:lnTo>
                      <a:pt x="196" y="432"/>
                    </a:lnTo>
                    <a:lnTo>
                      <a:pt x="176" y="422"/>
                    </a:lnTo>
                    <a:lnTo>
                      <a:pt x="131" y="422"/>
                    </a:lnTo>
                    <a:lnTo>
                      <a:pt x="124" y="444"/>
                    </a:lnTo>
                    <a:lnTo>
                      <a:pt x="133" y="458"/>
                    </a:lnTo>
                    <a:lnTo>
                      <a:pt x="137" y="484"/>
                    </a:lnTo>
                    <a:lnTo>
                      <a:pt x="120" y="478"/>
                    </a:lnTo>
                    <a:lnTo>
                      <a:pt x="122" y="490"/>
                    </a:lnTo>
                    <a:lnTo>
                      <a:pt x="135" y="508"/>
                    </a:lnTo>
                    <a:lnTo>
                      <a:pt x="115" y="512"/>
                    </a:lnTo>
                    <a:lnTo>
                      <a:pt x="102" y="502"/>
                    </a:lnTo>
                    <a:lnTo>
                      <a:pt x="113" y="480"/>
                    </a:lnTo>
                    <a:lnTo>
                      <a:pt x="100" y="482"/>
                    </a:lnTo>
                    <a:lnTo>
                      <a:pt x="105" y="440"/>
                    </a:lnTo>
                    <a:lnTo>
                      <a:pt x="115" y="420"/>
                    </a:lnTo>
                    <a:lnTo>
                      <a:pt x="83" y="418"/>
                    </a:lnTo>
                    <a:lnTo>
                      <a:pt x="63" y="404"/>
                    </a:lnTo>
                    <a:lnTo>
                      <a:pt x="41" y="390"/>
                    </a:lnTo>
                    <a:lnTo>
                      <a:pt x="37" y="378"/>
                    </a:lnTo>
                    <a:lnTo>
                      <a:pt x="54" y="374"/>
                    </a:lnTo>
                    <a:lnTo>
                      <a:pt x="35" y="334"/>
                    </a:lnTo>
                    <a:lnTo>
                      <a:pt x="22" y="324"/>
                    </a:lnTo>
                    <a:lnTo>
                      <a:pt x="0" y="318"/>
                    </a:lnTo>
                    <a:lnTo>
                      <a:pt x="9" y="308"/>
                    </a:lnTo>
                    <a:lnTo>
                      <a:pt x="24" y="292"/>
                    </a:lnTo>
                    <a:lnTo>
                      <a:pt x="2" y="270"/>
                    </a:lnTo>
                    <a:lnTo>
                      <a:pt x="22" y="264"/>
                    </a:lnTo>
                    <a:lnTo>
                      <a:pt x="54" y="286"/>
                    </a:lnTo>
                    <a:lnTo>
                      <a:pt x="126" y="286"/>
                    </a:lnTo>
                    <a:lnTo>
                      <a:pt x="148" y="276"/>
                    </a:lnTo>
                    <a:lnTo>
                      <a:pt x="150" y="260"/>
                    </a:lnTo>
                    <a:lnTo>
                      <a:pt x="137" y="252"/>
                    </a:lnTo>
                    <a:lnTo>
                      <a:pt x="152" y="242"/>
                    </a:lnTo>
                    <a:lnTo>
                      <a:pt x="170" y="250"/>
                    </a:lnTo>
                    <a:lnTo>
                      <a:pt x="192" y="260"/>
                    </a:lnTo>
                    <a:lnTo>
                      <a:pt x="218" y="256"/>
                    </a:lnTo>
                    <a:lnTo>
                      <a:pt x="242" y="246"/>
                    </a:lnTo>
                    <a:lnTo>
                      <a:pt x="277" y="240"/>
                    </a:lnTo>
                    <a:lnTo>
                      <a:pt x="377" y="206"/>
                    </a:lnTo>
                    <a:lnTo>
                      <a:pt x="433" y="180"/>
                    </a:lnTo>
                    <a:lnTo>
                      <a:pt x="444" y="172"/>
                    </a:lnTo>
                    <a:lnTo>
                      <a:pt x="399" y="158"/>
                    </a:lnTo>
                    <a:lnTo>
                      <a:pt x="429" y="120"/>
                    </a:lnTo>
                    <a:lnTo>
                      <a:pt x="475" y="126"/>
                    </a:lnTo>
                    <a:lnTo>
                      <a:pt x="516" y="122"/>
                    </a:lnTo>
                    <a:lnTo>
                      <a:pt x="514" y="100"/>
                    </a:lnTo>
                    <a:lnTo>
                      <a:pt x="451" y="106"/>
                    </a:lnTo>
                    <a:lnTo>
                      <a:pt x="433" y="102"/>
                    </a:lnTo>
                    <a:lnTo>
                      <a:pt x="412" y="94"/>
                    </a:lnTo>
                    <a:cubicBezTo>
                      <a:pt x="418" y="83"/>
                      <a:pt x="414" y="84"/>
                      <a:pt x="420" y="84"/>
                    </a:cubicBezTo>
                    <a:lnTo>
                      <a:pt x="457" y="98"/>
                    </a:lnTo>
                    <a:lnTo>
                      <a:pt x="512" y="90"/>
                    </a:lnTo>
                    <a:lnTo>
                      <a:pt x="512" y="74"/>
                    </a:lnTo>
                    <a:lnTo>
                      <a:pt x="464" y="82"/>
                    </a:lnTo>
                    <a:lnTo>
                      <a:pt x="438" y="78"/>
                    </a:lnTo>
                    <a:cubicBezTo>
                      <a:pt x="431" y="75"/>
                      <a:pt x="418" y="70"/>
                      <a:pt x="418" y="70"/>
                    </a:cubicBezTo>
                    <a:lnTo>
                      <a:pt x="427" y="60"/>
                    </a:lnTo>
                    <a:lnTo>
                      <a:pt x="462" y="72"/>
                    </a:lnTo>
                    <a:lnTo>
                      <a:pt x="494" y="68"/>
                    </a:lnTo>
                    <a:lnTo>
                      <a:pt x="525" y="66"/>
                    </a:lnTo>
                    <a:lnTo>
                      <a:pt x="527" y="122"/>
                    </a:lnTo>
                    <a:lnTo>
                      <a:pt x="558" y="118"/>
                    </a:lnTo>
                    <a:lnTo>
                      <a:pt x="555" y="62"/>
                    </a:lnTo>
                    <a:lnTo>
                      <a:pt x="568" y="58"/>
                    </a:lnTo>
                    <a:lnTo>
                      <a:pt x="571" y="114"/>
                    </a:lnTo>
                    <a:lnTo>
                      <a:pt x="584" y="110"/>
                    </a:lnTo>
                    <a:lnTo>
                      <a:pt x="584" y="54"/>
                    </a:lnTo>
                    <a:lnTo>
                      <a:pt x="597" y="52"/>
                    </a:lnTo>
                    <a:lnTo>
                      <a:pt x="597" y="110"/>
                    </a:lnTo>
                    <a:lnTo>
                      <a:pt x="616" y="102"/>
                    </a:lnTo>
                    <a:lnTo>
                      <a:pt x="614" y="20"/>
                    </a:lnTo>
                    <a:lnTo>
                      <a:pt x="989" y="0"/>
                    </a:lnTo>
                    <a:lnTo>
                      <a:pt x="1143" y="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16" name="Freeform 32"/>
              <p:cNvSpPr>
                <a:spLocks/>
              </p:cNvSpPr>
              <p:nvPr/>
            </p:nvSpPr>
            <p:spPr bwMode="ltGray">
              <a:xfrm>
                <a:off x="2194" y="3470"/>
                <a:ext cx="224" cy="110"/>
              </a:xfrm>
              <a:custGeom>
                <a:avLst/>
                <a:gdLst>
                  <a:gd name="T0" fmla="*/ 207 w 204"/>
                  <a:gd name="T1" fmla="*/ 0 h 110"/>
                  <a:gd name="T2" fmla="*/ 120 w 204"/>
                  <a:gd name="T3" fmla="*/ 16 h 110"/>
                  <a:gd name="T4" fmla="*/ 122 w 204"/>
                  <a:gd name="T5" fmla="*/ 22 h 110"/>
                  <a:gd name="T6" fmla="*/ 187 w 204"/>
                  <a:gd name="T7" fmla="*/ 14 h 110"/>
                  <a:gd name="T8" fmla="*/ 185 w 204"/>
                  <a:gd name="T9" fmla="*/ 26 h 110"/>
                  <a:gd name="T10" fmla="*/ 120 w 204"/>
                  <a:gd name="T11" fmla="*/ 38 h 110"/>
                  <a:gd name="T12" fmla="*/ 122 w 204"/>
                  <a:gd name="T13" fmla="*/ 50 h 110"/>
                  <a:gd name="T14" fmla="*/ 189 w 204"/>
                  <a:gd name="T15" fmla="*/ 34 h 110"/>
                  <a:gd name="T16" fmla="*/ 194 w 204"/>
                  <a:gd name="T17" fmla="*/ 80 h 110"/>
                  <a:gd name="T18" fmla="*/ 131 w 204"/>
                  <a:gd name="T19" fmla="*/ 84 h 110"/>
                  <a:gd name="T20" fmla="*/ 81 w 204"/>
                  <a:gd name="T21" fmla="*/ 44 h 110"/>
                  <a:gd name="T22" fmla="*/ 81 w 204"/>
                  <a:gd name="T23" fmla="*/ 56 h 110"/>
                  <a:gd name="T24" fmla="*/ 120 w 204"/>
                  <a:gd name="T25" fmla="*/ 86 h 110"/>
                  <a:gd name="T26" fmla="*/ 50 w 204"/>
                  <a:gd name="T27" fmla="*/ 94 h 110"/>
                  <a:gd name="T28" fmla="*/ 50 w 204"/>
                  <a:gd name="T29" fmla="*/ 30 h 110"/>
                  <a:gd name="T30" fmla="*/ 33 w 204"/>
                  <a:gd name="T31" fmla="*/ 34 h 110"/>
                  <a:gd name="T32" fmla="*/ 37 w 204"/>
                  <a:gd name="T33" fmla="*/ 94 h 110"/>
                  <a:gd name="T34" fmla="*/ 13 w 204"/>
                  <a:gd name="T35" fmla="*/ 88 h 110"/>
                  <a:gd name="T36" fmla="*/ 13 w 204"/>
                  <a:gd name="T37" fmla="*/ 32 h 110"/>
                  <a:gd name="T38" fmla="*/ 0 w 204"/>
                  <a:gd name="T39" fmla="*/ 28 h 110"/>
                  <a:gd name="T40" fmla="*/ 4 w 204"/>
                  <a:gd name="T41" fmla="*/ 92 h 110"/>
                  <a:gd name="T42" fmla="*/ 76 w 204"/>
                  <a:gd name="T43" fmla="*/ 110 h 110"/>
                  <a:gd name="T44" fmla="*/ 198 w 204"/>
                  <a:gd name="T45" fmla="*/ 98 h 110"/>
                  <a:gd name="T46" fmla="*/ 222 w 204"/>
                  <a:gd name="T47" fmla="*/ 72 h 110"/>
                  <a:gd name="T48" fmla="*/ 207 w 204"/>
                  <a:gd name="T49" fmla="*/ 0 h 11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04" h="110">
                    <a:moveTo>
                      <a:pt x="190" y="0"/>
                    </a:moveTo>
                    <a:lnTo>
                      <a:pt x="110" y="16"/>
                    </a:lnTo>
                    <a:lnTo>
                      <a:pt x="112" y="22"/>
                    </a:lnTo>
                    <a:lnTo>
                      <a:pt x="172" y="14"/>
                    </a:lnTo>
                    <a:lnTo>
                      <a:pt x="170" y="26"/>
                    </a:lnTo>
                    <a:lnTo>
                      <a:pt x="110" y="38"/>
                    </a:lnTo>
                    <a:lnTo>
                      <a:pt x="112" y="50"/>
                    </a:lnTo>
                    <a:lnTo>
                      <a:pt x="174" y="34"/>
                    </a:lnTo>
                    <a:lnTo>
                      <a:pt x="178" y="80"/>
                    </a:lnTo>
                    <a:lnTo>
                      <a:pt x="120" y="84"/>
                    </a:lnTo>
                    <a:lnTo>
                      <a:pt x="74" y="44"/>
                    </a:lnTo>
                    <a:lnTo>
                      <a:pt x="74" y="56"/>
                    </a:lnTo>
                    <a:lnTo>
                      <a:pt x="110" y="86"/>
                    </a:lnTo>
                    <a:lnTo>
                      <a:pt x="46" y="94"/>
                    </a:lnTo>
                    <a:lnTo>
                      <a:pt x="46" y="30"/>
                    </a:lnTo>
                    <a:cubicBezTo>
                      <a:pt x="29" y="32"/>
                      <a:pt x="30" y="27"/>
                      <a:pt x="30" y="34"/>
                    </a:cubicBezTo>
                    <a:lnTo>
                      <a:pt x="34" y="94"/>
                    </a:lnTo>
                    <a:lnTo>
                      <a:pt x="12" y="88"/>
                    </a:lnTo>
                    <a:lnTo>
                      <a:pt x="12" y="32"/>
                    </a:lnTo>
                    <a:lnTo>
                      <a:pt x="0" y="28"/>
                    </a:lnTo>
                    <a:lnTo>
                      <a:pt x="4" y="92"/>
                    </a:lnTo>
                    <a:lnTo>
                      <a:pt x="70" y="110"/>
                    </a:lnTo>
                    <a:lnTo>
                      <a:pt x="182" y="98"/>
                    </a:lnTo>
                    <a:lnTo>
                      <a:pt x="204" y="72"/>
                    </a:lnTo>
                    <a:lnTo>
                      <a:pt x="19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17" name="Freeform 33"/>
              <p:cNvSpPr>
                <a:spLocks/>
              </p:cNvSpPr>
              <p:nvPr/>
            </p:nvSpPr>
            <p:spPr bwMode="ltGray">
              <a:xfrm>
                <a:off x="2875" y="3426"/>
                <a:ext cx="1003" cy="606"/>
              </a:xfrm>
              <a:custGeom>
                <a:avLst/>
                <a:gdLst>
                  <a:gd name="T0" fmla="*/ 487 w 1004"/>
                  <a:gd name="T1" fmla="*/ 28 h 606"/>
                  <a:gd name="T2" fmla="*/ 487 w 1004"/>
                  <a:gd name="T3" fmla="*/ 36 h 606"/>
                  <a:gd name="T4" fmla="*/ 315 w 1004"/>
                  <a:gd name="T5" fmla="*/ 56 h 606"/>
                  <a:gd name="T6" fmla="*/ 520 w 1004"/>
                  <a:gd name="T7" fmla="*/ 42 h 606"/>
                  <a:gd name="T8" fmla="*/ 317 w 1004"/>
                  <a:gd name="T9" fmla="*/ 66 h 606"/>
                  <a:gd name="T10" fmla="*/ 392 w 1004"/>
                  <a:gd name="T11" fmla="*/ 88 h 606"/>
                  <a:gd name="T12" fmla="*/ 514 w 1004"/>
                  <a:gd name="T13" fmla="*/ 82 h 606"/>
                  <a:gd name="T14" fmla="*/ 535 w 1004"/>
                  <a:gd name="T15" fmla="*/ 102 h 606"/>
                  <a:gd name="T16" fmla="*/ 518 w 1004"/>
                  <a:gd name="T17" fmla="*/ 130 h 606"/>
                  <a:gd name="T18" fmla="*/ 601 w 1004"/>
                  <a:gd name="T19" fmla="*/ 182 h 606"/>
                  <a:gd name="T20" fmla="*/ 780 w 1004"/>
                  <a:gd name="T21" fmla="*/ 206 h 606"/>
                  <a:gd name="T22" fmla="*/ 845 w 1004"/>
                  <a:gd name="T23" fmla="*/ 186 h 606"/>
                  <a:gd name="T24" fmla="*/ 841 w 1004"/>
                  <a:gd name="T25" fmla="*/ 210 h 606"/>
                  <a:gd name="T26" fmla="*/ 865 w 1004"/>
                  <a:gd name="T27" fmla="*/ 240 h 606"/>
                  <a:gd name="T28" fmla="*/ 969 w 1004"/>
                  <a:gd name="T29" fmla="*/ 224 h 606"/>
                  <a:gd name="T30" fmla="*/ 1000 w 1004"/>
                  <a:gd name="T31" fmla="*/ 214 h 606"/>
                  <a:gd name="T32" fmla="*/ 993 w 1004"/>
                  <a:gd name="T33" fmla="*/ 248 h 606"/>
                  <a:gd name="T34" fmla="*/ 997 w 1004"/>
                  <a:gd name="T35" fmla="*/ 262 h 606"/>
                  <a:gd name="T36" fmla="*/ 993 w 1004"/>
                  <a:gd name="T37" fmla="*/ 282 h 606"/>
                  <a:gd name="T38" fmla="*/ 954 w 1004"/>
                  <a:gd name="T39" fmla="*/ 342 h 606"/>
                  <a:gd name="T40" fmla="*/ 910 w 1004"/>
                  <a:gd name="T41" fmla="*/ 358 h 606"/>
                  <a:gd name="T42" fmla="*/ 886 w 1004"/>
                  <a:gd name="T43" fmla="*/ 414 h 606"/>
                  <a:gd name="T44" fmla="*/ 869 w 1004"/>
                  <a:gd name="T45" fmla="*/ 430 h 606"/>
                  <a:gd name="T46" fmla="*/ 882 w 1004"/>
                  <a:gd name="T47" fmla="*/ 472 h 606"/>
                  <a:gd name="T48" fmla="*/ 862 w 1004"/>
                  <a:gd name="T49" fmla="*/ 452 h 606"/>
                  <a:gd name="T50" fmla="*/ 847 w 1004"/>
                  <a:gd name="T51" fmla="*/ 440 h 606"/>
                  <a:gd name="T52" fmla="*/ 860 w 1004"/>
                  <a:gd name="T53" fmla="*/ 380 h 606"/>
                  <a:gd name="T54" fmla="*/ 688 w 1004"/>
                  <a:gd name="T55" fmla="*/ 398 h 606"/>
                  <a:gd name="T56" fmla="*/ 710 w 1004"/>
                  <a:gd name="T57" fmla="*/ 430 h 606"/>
                  <a:gd name="T58" fmla="*/ 660 w 1004"/>
                  <a:gd name="T59" fmla="*/ 436 h 606"/>
                  <a:gd name="T60" fmla="*/ 570 w 1004"/>
                  <a:gd name="T61" fmla="*/ 400 h 606"/>
                  <a:gd name="T62" fmla="*/ 616 w 1004"/>
                  <a:gd name="T63" fmla="*/ 444 h 606"/>
                  <a:gd name="T64" fmla="*/ 647 w 1004"/>
                  <a:gd name="T65" fmla="*/ 476 h 606"/>
                  <a:gd name="T66" fmla="*/ 575 w 1004"/>
                  <a:gd name="T67" fmla="*/ 470 h 606"/>
                  <a:gd name="T68" fmla="*/ 538 w 1004"/>
                  <a:gd name="T69" fmla="*/ 480 h 606"/>
                  <a:gd name="T70" fmla="*/ 487 w 1004"/>
                  <a:gd name="T71" fmla="*/ 478 h 606"/>
                  <a:gd name="T72" fmla="*/ 409 w 1004"/>
                  <a:gd name="T73" fmla="*/ 512 h 606"/>
                  <a:gd name="T74" fmla="*/ 357 w 1004"/>
                  <a:gd name="T75" fmla="*/ 520 h 606"/>
                  <a:gd name="T76" fmla="*/ 374 w 1004"/>
                  <a:gd name="T77" fmla="*/ 550 h 606"/>
                  <a:gd name="T78" fmla="*/ 0 w 1004"/>
                  <a:gd name="T79" fmla="*/ 606 h 606"/>
                  <a:gd name="T80" fmla="*/ 296 w 1004"/>
                  <a:gd name="T81" fmla="*/ 8 h 6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04" h="606">
                    <a:moveTo>
                      <a:pt x="315" y="22"/>
                    </a:moveTo>
                    <a:lnTo>
                      <a:pt x="487" y="28"/>
                    </a:lnTo>
                    <a:lnTo>
                      <a:pt x="518" y="18"/>
                    </a:lnTo>
                    <a:lnTo>
                      <a:pt x="487" y="36"/>
                    </a:lnTo>
                    <a:lnTo>
                      <a:pt x="313" y="36"/>
                    </a:lnTo>
                    <a:lnTo>
                      <a:pt x="315" y="56"/>
                    </a:lnTo>
                    <a:lnTo>
                      <a:pt x="487" y="52"/>
                    </a:lnTo>
                    <a:lnTo>
                      <a:pt x="520" y="42"/>
                    </a:lnTo>
                    <a:lnTo>
                      <a:pt x="487" y="64"/>
                    </a:lnTo>
                    <a:lnTo>
                      <a:pt x="317" y="66"/>
                    </a:lnTo>
                    <a:lnTo>
                      <a:pt x="333" y="78"/>
                    </a:lnTo>
                    <a:lnTo>
                      <a:pt x="392" y="88"/>
                    </a:lnTo>
                    <a:lnTo>
                      <a:pt x="477" y="84"/>
                    </a:lnTo>
                    <a:lnTo>
                      <a:pt x="514" y="82"/>
                    </a:lnTo>
                    <a:lnTo>
                      <a:pt x="516" y="102"/>
                    </a:lnTo>
                    <a:lnTo>
                      <a:pt x="535" y="102"/>
                    </a:lnTo>
                    <a:lnTo>
                      <a:pt x="540" y="120"/>
                    </a:lnTo>
                    <a:lnTo>
                      <a:pt x="518" y="130"/>
                    </a:lnTo>
                    <a:lnTo>
                      <a:pt x="527" y="148"/>
                    </a:lnTo>
                    <a:lnTo>
                      <a:pt x="601" y="182"/>
                    </a:lnTo>
                    <a:lnTo>
                      <a:pt x="701" y="202"/>
                    </a:lnTo>
                    <a:lnTo>
                      <a:pt x="780" y="206"/>
                    </a:lnTo>
                    <a:lnTo>
                      <a:pt x="817" y="196"/>
                    </a:lnTo>
                    <a:lnTo>
                      <a:pt x="845" y="186"/>
                    </a:lnTo>
                    <a:lnTo>
                      <a:pt x="856" y="194"/>
                    </a:lnTo>
                    <a:lnTo>
                      <a:pt x="841" y="210"/>
                    </a:lnTo>
                    <a:lnTo>
                      <a:pt x="843" y="228"/>
                    </a:lnTo>
                    <a:lnTo>
                      <a:pt x="865" y="240"/>
                    </a:lnTo>
                    <a:lnTo>
                      <a:pt x="921" y="236"/>
                    </a:lnTo>
                    <a:lnTo>
                      <a:pt x="969" y="224"/>
                    </a:lnTo>
                    <a:lnTo>
                      <a:pt x="991" y="204"/>
                    </a:lnTo>
                    <a:lnTo>
                      <a:pt x="1000" y="214"/>
                    </a:lnTo>
                    <a:lnTo>
                      <a:pt x="984" y="232"/>
                    </a:lnTo>
                    <a:lnTo>
                      <a:pt x="993" y="248"/>
                    </a:lnTo>
                    <a:lnTo>
                      <a:pt x="982" y="260"/>
                    </a:lnTo>
                    <a:lnTo>
                      <a:pt x="997" y="262"/>
                    </a:lnTo>
                    <a:lnTo>
                      <a:pt x="1004" y="274"/>
                    </a:lnTo>
                    <a:lnTo>
                      <a:pt x="993" y="282"/>
                    </a:lnTo>
                    <a:lnTo>
                      <a:pt x="941" y="328"/>
                    </a:lnTo>
                    <a:lnTo>
                      <a:pt x="954" y="342"/>
                    </a:lnTo>
                    <a:lnTo>
                      <a:pt x="928" y="358"/>
                    </a:lnTo>
                    <a:lnTo>
                      <a:pt x="910" y="358"/>
                    </a:lnTo>
                    <a:lnTo>
                      <a:pt x="871" y="378"/>
                    </a:lnTo>
                    <a:lnTo>
                      <a:pt x="886" y="414"/>
                    </a:lnTo>
                    <a:lnTo>
                      <a:pt x="882" y="442"/>
                    </a:lnTo>
                    <a:lnTo>
                      <a:pt x="869" y="430"/>
                    </a:lnTo>
                    <a:lnTo>
                      <a:pt x="869" y="450"/>
                    </a:lnTo>
                    <a:lnTo>
                      <a:pt x="882" y="472"/>
                    </a:lnTo>
                    <a:lnTo>
                      <a:pt x="851" y="472"/>
                    </a:lnTo>
                    <a:lnTo>
                      <a:pt x="862" y="452"/>
                    </a:lnTo>
                    <a:lnTo>
                      <a:pt x="865" y="428"/>
                    </a:lnTo>
                    <a:lnTo>
                      <a:pt x="847" y="440"/>
                    </a:lnTo>
                    <a:lnTo>
                      <a:pt x="851" y="398"/>
                    </a:lnTo>
                    <a:lnTo>
                      <a:pt x="860" y="380"/>
                    </a:lnTo>
                    <a:lnTo>
                      <a:pt x="756" y="396"/>
                    </a:lnTo>
                    <a:lnTo>
                      <a:pt x="688" y="398"/>
                    </a:lnTo>
                    <a:lnTo>
                      <a:pt x="708" y="418"/>
                    </a:lnTo>
                    <a:lnTo>
                      <a:pt x="710" y="430"/>
                    </a:lnTo>
                    <a:lnTo>
                      <a:pt x="690" y="442"/>
                    </a:lnTo>
                    <a:lnTo>
                      <a:pt x="660" y="436"/>
                    </a:lnTo>
                    <a:lnTo>
                      <a:pt x="588" y="406"/>
                    </a:lnTo>
                    <a:lnTo>
                      <a:pt x="570" y="400"/>
                    </a:lnTo>
                    <a:lnTo>
                      <a:pt x="548" y="424"/>
                    </a:lnTo>
                    <a:lnTo>
                      <a:pt x="616" y="444"/>
                    </a:lnTo>
                    <a:lnTo>
                      <a:pt x="649" y="462"/>
                    </a:lnTo>
                    <a:lnTo>
                      <a:pt x="647" y="476"/>
                    </a:lnTo>
                    <a:lnTo>
                      <a:pt x="629" y="494"/>
                    </a:lnTo>
                    <a:lnTo>
                      <a:pt x="575" y="470"/>
                    </a:lnTo>
                    <a:lnTo>
                      <a:pt x="553" y="482"/>
                    </a:lnTo>
                    <a:lnTo>
                      <a:pt x="538" y="480"/>
                    </a:lnTo>
                    <a:lnTo>
                      <a:pt x="496" y="462"/>
                    </a:lnTo>
                    <a:lnTo>
                      <a:pt x="487" y="478"/>
                    </a:lnTo>
                    <a:lnTo>
                      <a:pt x="431" y="476"/>
                    </a:lnTo>
                    <a:lnTo>
                      <a:pt x="409" y="512"/>
                    </a:lnTo>
                    <a:lnTo>
                      <a:pt x="365" y="508"/>
                    </a:lnTo>
                    <a:lnTo>
                      <a:pt x="357" y="520"/>
                    </a:lnTo>
                    <a:lnTo>
                      <a:pt x="370" y="534"/>
                    </a:lnTo>
                    <a:lnTo>
                      <a:pt x="374" y="550"/>
                    </a:lnTo>
                    <a:lnTo>
                      <a:pt x="342" y="606"/>
                    </a:lnTo>
                    <a:lnTo>
                      <a:pt x="0" y="606"/>
                    </a:lnTo>
                    <a:lnTo>
                      <a:pt x="8" y="0"/>
                    </a:lnTo>
                    <a:lnTo>
                      <a:pt x="296" y="8"/>
                    </a:lnTo>
                    <a:lnTo>
                      <a:pt x="315" y="2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18" name="Freeform 34"/>
              <p:cNvSpPr>
                <a:spLocks/>
              </p:cNvSpPr>
              <p:nvPr/>
            </p:nvSpPr>
            <p:spPr bwMode="ltGray">
              <a:xfrm>
                <a:off x="3209" y="3454"/>
                <a:ext cx="161" cy="92"/>
              </a:xfrm>
              <a:custGeom>
                <a:avLst/>
                <a:gdLst>
                  <a:gd name="T0" fmla="*/ 0 w 148"/>
                  <a:gd name="T1" fmla="*/ 82 h 92"/>
                  <a:gd name="T2" fmla="*/ 4 w 148"/>
                  <a:gd name="T3" fmla="*/ 2 h 92"/>
                  <a:gd name="T4" fmla="*/ 20 w 148"/>
                  <a:gd name="T5" fmla="*/ 0 h 92"/>
                  <a:gd name="T6" fmla="*/ 13 w 148"/>
                  <a:gd name="T7" fmla="*/ 74 h 92"/>
                  <a:gd name="T8" fmla="*/ 48 w 148"/>
                  <a:gd name="T9" fmla="*/ 78 h 92"/>
                  <a:gd name="T10" fmla="*/ 50 w 148"/>
                  <a:gd name="T11" fmla="*/ 2 h 92"/>
                  <a:gd name="T12" fmla="*/ 63 w 148"/>
                  <a:gd name="T13" fmla="*/ 2 h 92"/>
                  <a:gd name="T14" fmla="*/ 61 w 148"/>
                  <a:gd name="T15" fmla="*/ 72 h 92"/>
                  <a:gd name="T16" fmla="*/ 102 w 148"/>
                  <a:gd name="T17" fmla="*/ 70 h 92"/>
                  <a:gd name="T18" fmla="*/ 100 w 148"/>
                  <a:gd name="T19" fmla="*/ 2 h 92"/>
                  <a:gd name="T20" fmla="*/ 115 w 148"/>
                  <a:gd name="T21" fmla="*/ 4 h 92"/>
                  <a:gd name="T22" fmla="*/ 113 w 148"/>
                  <a:gd name="T23" fmla="*/ 68 h 92"/>
                  <a:gd name="T24" fmla="*/ 148 w 148"/>
                  <a:gd name="T25" fmla="*/ 64 h 92"/>
                  <a:gd name="T26" fmla="*/ 139 w 148"/>
                  <a:gd name="T27" fmla="*/ 0 h 92"/>
                  <a:gd name="T28" fmla="*/ 154 w 148"/>
                  <a:gd name="T29" fmla="*/ 2 h 92"/>
                  <a:gd name="T30" fmla="*/ 161 w 148"/>
                  <a:gd name="T31" fmla="*/ 70 h 92"/>
                  <a:gd name="T32" fmla="*/ 65 w 148"/>
                  <a:gd name="T33" fmla="*/ 88 h 92"/>
                  <a:gd name="T34" fmla="*/ 9 w 148"/>
                  <a:gd name="T35" fmla="*/ 92 h 92"/>
                  <a:gd name="T36" fmla="*/ 0 w 148"/>
                  <a:gd name="T37" fmla="*/ 82 h 9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48" h="92">
                    <a:moveTo>
                      <a:pt x="0" y="82"/>
                    </a:moveTo>
                    <a:lnTo>
                      <a:pt x="4" y="2"/>
                    </a:lnTo>
                    <a:lnTo>
                      <a:pt x="18" y="0"/>
                    </a:lnTo>
                    <a:lnTo>
                      <a:pt x="12" y="74"/>
                    </a:lnTo>
                    <a:lnTo>
                      <a:pt x="44" y="78"/>
                    </a:lnTo>
                    <a:lnTo>
                      <a:pt x="46" y="2"/>
                    </a:lnTo>
                    <a:lnTo>
                      <a:pt x="58" y="2"/>
                    </a:lnTo>
                    <a:lnTo>
                      <a:pt x="56" y="72"/>
                    </a:lnTo>
                    <a:lnTo>
                      <a:pt x="94" y="70"/>
                    </a:lnTo>
                    <a:lnTo>
                      <a:pt x="92" y="2"/>
                    </a:lnTo>
                    <a:lnTo>
                      <a:pt x="106" y="4"/>
                    </a:lnTo>
                    <a:lnTo>
                      <a:pt x="104" y="68"/>
                    </a:lnTo>
                    <a:lnTo>
                      <a:pt x="136" y="64"/>
                    </a:lnTo>
                    <a:lnTo>
                      <a:pt x="128" y="0"/>
                    </a:lnTo>
                    <a:lnTo>
                      <a:pt x="142" y="2"/>
                    </a:lnTo>
                    <a:lnTo>
                      <a:pt x="148" y="70"/>
                    </a:lnTo>
                    <a:lnTo>
                      <a:pt x="60" y="88"/>
                    </a:lnTo>
                    <a:lnTo>
                      <a:pt x="8" y="9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</p:grpSp>
      </p:grpSp>
      <p:sp>
        <p:nvSpPr>
          <p:cNvPr id="128035" name="Rectangle 35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ja-JP" altLang="en-US" noProof="0" smtClean="0"/>
              <a:t>マスタ</a:t>
            </a:r>
            <a:r>
              <a:rPr lang="en-US" altLang="ja-JP" noProof="0" smtClean="0"/>
              <a:t> </a:t>
            </a:r>
            <a:r>
              <a:rPr lang="ja-JP" altLang="en-US" noProof="0" smtClean="0"/>
              <a:t>タイトルの書式設定</a:t>
            </a:r>
            <a:endParaRPr lang="en-US" altLang="ja-JP" noProof="0" smtClean="0"/>
          </a:p>
        </p:txBody>
      </p:sp>
      <p:sp>
        <p:nvSpPr>
          <p:cNvPr id="128036" name="Rectangle 36"/>
          <p:cNvSpPr>
            <a:spLocks noGrp="1" noChangeArrowheads="1"/>
          </p:cNvSpPr>
          <p:nvPr>
            <p:ph type="subTitle" idx="1"/>
          </p:nvPr>
        </p:nvSpPr>
        <p:spPr>
          <a:xfrm>
            <a:off x="685800" y="2859088"/>
            <a:ext cx="5715000" cy="2162175"/>
          </a:xfrm>
        </p:spPr>
        <p:txBody>
          <a:bodyPr anchor="ctr"/>
          <a:lstStyle>
            <a:lvl1pPr marL="0" indent="0" algn="r">
              <a:buFont typeface="Wingdings" charset="0"/>
              <a:buNone/>
              <a:defRPr/>
            </a:lvl1pPr>
          </a:lstStyle>
          <a:p>
            <a:pPr lvl="0"/>
            <a:r>
              <a:rPr lang="ja-JP" altLang="en-US" noProof="0" smtClean="0"/>
              <a:t>マスタ</a:t>
            </a:r>
            <a:r>
              <a:rPr lang="en-US" altLang="ja-JP" noProof="0" smtClean="0"/>
              <a:t> </a:t>
            </a:r>
            <a:r>
              <a:rPr lang="ja-JP" altLang="en-US" noProof="0" smtClean="0"/>
              <a:t>サブタイトルの書式設定</a:t>
            </a:r>
            <a:endParaRPr lang="en-US" altLang="ja-JP" noProof="0" smtClean="0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9" name="Rectangle 3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32BB3-5984-4D2D-9909-517D8C0A41C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86020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8C039-0669-40DE-9265-DFFDB95BFC7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5078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9400"/>
            <a:ext cx="2057400" cy="5816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9400"/>
            <a:ext cx="6019800" cy="5816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9B998-E237-4B95-ABB0-6FD1D239D7E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47978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BFE38-931D-4375-8C02-E09F05E7497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50872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6C158-9460-425D-AE0C-5BE6FA7491E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3742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CE0A0-9F69-4468-B018-C175134759F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76209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3545C-E308-461E-9658-E1D80CACEB8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88522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2177C-F84E-46D9-B339-73DAA40069D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43852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02B8E-1845-45EB-A72C-D660F919932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26751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A4445-ECC9-49F3-9C4C-170322560DE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02166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47714-B3BE-47CD-9F44-49594A48032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12995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0BE7E-20DA-443B-A81D-514877175B7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42529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BFA2F-BD5F-4FBF-901D-620D1E6E383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82450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3403600"/>
            <a:ext cx="9144000" cy="3454400"/>
            <a:chOff x="0" y="2144"/>
            <a:chExt cx="5760" cy="2176"/>
          </a:xfrm>
        </p:grpSpPr>
        <p:sp>
          <p:nvSpPr>
            <p:cNvPr id="126979" name="Freeform 3"/>
            <p:cNvSpPr>
              <a:spLocks/>
            </p:cNvSpPr>
            <p:nvPr/>
          </p:nvSpPr>
          <p:spPr bwMode="ltGray">
            <a:xfrm>
              <a:off x="0" y="3182"/>
              <a:ext cx="5760" cy="1134"/>
            </a:xfrm>
            <a:custGeom>
              <a:avLst/>
              <a:gdLst>
                <a:gd name="T0" fmla="*/ 5760 w 4312"/>
                <a:gd name="T1" fmla="*/ 567 h 1232"/>
                <a:gd name="T2" fmla="*/ 5760 w 4312"/>
                <a:gd name="T3" fmla="*/ 1134 h 1232"/>
                <a:gd name="T4" fmla="*/ 0 w 4312"/>
                <a:gd name="T5" fmla="*/ 1134 h 1232"/>
                <a:gd name="T6" fmla="*/ 0 w 4312"/>
                <a:gd name="T7" fmla="*/ 0 h 1232"/>
                <a:gd name="T8" fmla="*/ 196 w 4312"/>
                <a:gd name="T9" fmla="*/ 44 h 1232"/>
                <a:gd name="T10" fmla="*/ 267 w 4312"/>
                <a:gd name="T11" fmla="*/ 103 h 1232"/>
                <a:gd name="T12" fmla="*/ 347 w 4312"/>
                <a:gd name="T13" fmla="*/ 147 h 1232"/>
                <a:gd name="T14" fmla="*/ 568 w 4312"/>
                <a:gd name="T15" fmla="*/ 110 h 1232"/>
                <a:gd name="T16" fmla="*/ 672 w 4312"/>
                <a:gd name="T17" fmla="*/ 81 h 1232"/>
                <a:gd name="T18" fmla="*/ 823 w 4312"/>
                <a:gd name="T19" fmla="*/ 103 h 1232"/>
                <a:gd name="T20" fmla="*/ 904 w 4312"/>
                <a:gd name="T21" fmla="*/ 184 h 1232"/>
                <a:gd name="T22" fmla="*/ 939 w 4312"/>
                <a:gd name="T23" fmla="*/ 199 h 1232"/>
                <a:gd name="T24" fmla="*/ 1009 w 4312"/>
                <a:gd name="T25" fmla="*/ 243 h 1232"/>
                <a:gd name="T26" fmla="*/ 1159 w 4312"/>
                <a:gd name="T27" fmla="*/ 265 h 1232"/>
                <a:gd name="T28" fmla="*/ 1125 w 4312"/>
                <a:gd name="T29" fmla="*/ 280 h 1232"/>
                <a:gd name="T30" fmla="*/ 1135 w 4312"/>
                <a:gd name="T31" fmla="*/ 302 h 1232"/>
                <a:gd name="T32" fmla="*/ 1101 w 4312"/>
                <a:gd name="T33" fmla="*/ 317 h 1232"/>
                <a:gd name="T34" fmla="*/ 1240 w 4312"/>
                <a:gd name="T35" fmla="*/ 390 h 1232"/>
                <a:gd name="T36" fmla="*/ 1356 w 4312"/>
                <a:gd name="T37" fmla="*/ 361 h 1232"/>
                <a:gd name="T38" fmla="*/ 1554 w 4312"/>
                <a:gd name="T39" fmla="*/ 398 h 1232"/>
                <a:gd name="T40" fmla="*/ 1692 w 4312"/>
                <a:gd name="T41" fmla="*/ 457 h 1232"/>
                <a:gd name="T42" fmla="*/ 1831 w 4312"/>
                <a:gd name="T43" fmla="*/ 515 h 1232"/>
                <a:gd name="T44" fmla="*/ 1936 w 4312"/>
                <a:gd name="T45" fmla="*/ 523 h 1232"/>
                <a:gd name="T46" fmla="*/ 2213 w 4312"/>
                <a:gd name="T47" fmla="*/ 508 h 1232"/>
                <a:gd name="T48" fmla="*/ 2283 w 4312"/>
                <a:gd name="T49" fmla="*/ 515 h 1232"/>
                <a:gd name="T50" fmla="*/ 2295 w 4312"/>
                <a:gd name="T51" fmla="*/ 538 h 1232"/>
                <a:gd name="T52" fmla="*/ 2376 w 4312"/>
                <a:gd name="T53" fmla="*/ 560 h 1232"/>
                <a:gd name="T54" fmla="*/ 2446 w 4312"/>
                <a:gd name="T55" fmla="*/ 596 h 1232"/>
                <a:gd name="T56" fmla="*/ 2469 w 4312"/>
                <a:gd name="T57" fmla="*/ 663 h 1232"/>
                <a:gd name="T58" fmla="*/ 2538 w 4312"/>
                <a:gd name="T59" fmla="*/ 685 h 1232"/>
                <a:gd name="T60" fmla="*/ 2724 w 4312"/>
                <a:gd name="T61" fmla="*/ 729 h 1232"/>
                <a:gd name="T62" fmla="*/ 2885 w 4312"/>
                <a:gd name="T63" fmla="*/ 692 h 1232"/>
                <a:gd name="T64" fmla="*/ 3210 w 4312"/>
                <a:gd name="T65" fmla="*/ 773 h 1232"/>
                <a:gd name="T66" fmla="*/ 3500 w 4312"/>
                <a:gd name="T67" fmla="*/ 722 h 1232"/>
                <a:gd name="T68" fmla="*/ 3604 w 4312"/>
                <a:gd name="T69" fmla="*/ 670 h 1232"/>
                <a:gd name="T70" fmla="*/ 3812 w 4312"/>
                <a:gd name="T71" fmla="*/ 641 h 1232"/>
                <a:gd name="T72" fmla="*/ 4092 w 4312"/>
                <a:gd name="T73" fmla="*/ 589 h 1232"/>
                <a:gd name="T74" fmla="*/ 4172 w 4312"/>
                <a:gd name="T75" fmla="*/ 596 h 1232"/>
                <a:gd name="T76" fmla="*/ 4206 w 4312"/>
                <a:gd name="T77" fmla="*/ 619 h 1232"/>
                <a:gd name="T78" fmla="*/ 4241 w 4312"/>
                <a:gd name="T79" fmla="*/ 626 h 1232"/>
                <a:gd name="T80" fmla="*/ 4416 w 4312"/>
                <a:gd name="T81" fmla="*/ 596 h 1232"/>
                <a:gd name="T82" fmla="*/ 4868 w 4312"/>
                <a:gd name="T83" fmla="*/ 655 h 1232"/>
                <a:gd name="T84" fmla="*/ 4925 w 4312"/>
                <a:gd name="T85" fmla="*/ 744 h 1232"/>
                <a:gd name="T86" fmla="*/ 4937 w 4312"/>
                <a:gd name="T87" fmla="*/ 766 h 1232"/>
                <a:gd name="T88" fmla="*/ 5007 w 4312"/>
                <a:gd name="T89" fmla="*/ 781 h 1232"/>
                <a:gd name="T90" fmla="*/ 5099 w 4312"/>
                <a:gd name="T91" fmla="*/ 758 h 1232"/>
                <a:gd name="T92" fmla="*/ 5134 w 4312"/>
                <a:gd name="T93" fmla="*/ 670 h 1232"/>
                <a:gd name="T94" fmla="*/ 5146 w 4312"/>
                <a:gd name="T95" fmla="*/ 633 h 1232"/>
                <a:gd name="T96" fmla="*/ 5215 w 4312"/>
                <a:gd name="T97" fmla="*/ 619 h 1232"/>
                <a:gd name="T98" fmla="*/ 5319 w 4312"/>
                <a:gd name="T99" fmla="*/ 655 h 1232"/>
                <a:gd name="T100" fmla="*/ 5343 w 4312"/>
                <a:gd name="T101" fmla="*/ 700 h 1232"/>
                <a:gd name="T102" fmla="*/ 5354 w 4312"/>
                <a:gd name="T103" fmla="*/ 736 h 1232"/>
                <a:gd name="T104" fmla="*/ 5389 w 4312"/>
                <a:gd name="T105" fmla="*/ 751 h 1232"/>
                <a:gd name="T106" fmla="*/ 5528 w 4312"/>
                <a:gd name="T107" fmla="*/ 714 h 1232"/>
                <a:gd name="T108" fmla="*/ 5644 w 4312"/>
                <a:gd name="T109" fmla="*/ 648 h 1232"/>
                <a:gd name="T110" fmla="*/ 5725 w 4312"/>
                <a:gd name="T111" fmla="*/ 596 h 1232"/>
                <a:gd name="T112" fmla="*/ 5760 w 4312"/>
                <a:gd name="T113" fmla="*/ 567 h 123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312" h="1232">
                  <a:moveTo>
                    <a:pt x="4312" y="616"/>
                  </a:moveTo>
                  <a:lnTo>
                    <a:pt x="4312" y="1232"/>
                  </a:lnTo>
                  <a:lnTo>
                    <a:pt x="0" y="1232"/>
                  </a:lnTo>
                  <a:lnTo>
                    <a:pt x="0" y="0"/>
                  </a:lnTo>
                  <a:cubicBezTo>
                    <a:pt x="50" y="15"/>
                    <a:pt x="103" y="21"/>
                    <a:pt x="147" y="48"/>
                  </a:cubicBezTo>
                  <a:cubicBezTo>
                    <a:pt x="168" y="76"/>
                    <a:pt x="168" y="93"/>
                    <a:pt x="200" y="112"/>
                  </a:cubicBezTo>
                  <a:cubicBezTo>
                    <a:pt x="213" y="149"/>
                    <a:pt x="226" y="139"/>
                    <a:pt x="260" y="160"/>
                  </a:cubicBezTo>
                  <a:cubicBezTo>
                    <a:pt x="317" y="143"/>
                    <a:pt x="367" y="132"/>
                    <a:pt x="425" y="120"/>
                  </a:cubicBezTo>
                  <a:cubicBezTo>
                    <a:pt x="454" y="114"/>
                    <a:pt x="475" y="97"/>
                    <a:pt x="503" y="88"/>
                  </a:cubicBezTo>
                  <a:cubicBezTo>
                    <a:pt x="540" y="99"/>
                    <a:pt x="616" y="112"/>
                    <a:pt x="616" y="112"/>
                  </a:cubicBezTo>
                  <a:cubicBezTo>
                    <a:pt x="665" y="142"/>
                    <a:pt x="643" y="169"/>
                    <a:pt x="677" y="200"/>
                  </a:cubicBezTo>
                  <a:cubicBezTo>
                    <a:pt x="684" y="207"/>
                    <a:pt x="695" y="210"/>
                    <a:pt x="703" y="216"/>
                  </a:cubicBezTo>
                  <a:cubicBezTo>
                    <a:pt x="721" y="231"/>
                    <a:pt x="755" y="264"/>
                    <a:pt x="755" y="264"/>
                  </a:cubicBezTo>
                  <a:cubicBezTo>
                    <a:pt x="801" y="253"/>
                    <a:pt x="838" y="248"/>
                    <a:pt x="868" y="288"/>
                  </a:cubicBezTo>
                  <a:cubicBezTo>
                    <a:pt x="859" y="293"/>
                    <a:pt x="846" y="295"/>
                    <a:pt x="842" y="304"/>
                  </a:cubicBezTo>
                  <a:cubicBezTo>
                    <a:pt x="838" y="312"/>
                    <a:pt x="854" y="320"/>
                    <a:pt x="850" y="328"/>
                  </a:cubicBezTo>
                  <a:cubicBezTo>
                    <a:pt x="846" y="337"/>
                    <a:pt x="833" y="339"/>
                    <a:pt x="824" y="344"/>
                  </a:cubicBezTo>
                  <a:cubicBezTo>
                    <a:pt x="843" y="394"/>
                    <a:pt x="875" y="408"/>
                    <a:pt x="928" y="424"/>
                  </a:cubicBezTo>
                  <a:cubicBezTo>
                    <a:pt x="960" y="414"/>
                    <a:pt x="983" y="400"/>
                    <a:pt x="1015" y="392"/>
                  </a:cubicBezTo>
                  <a:cubicBezTo>
                    <a:pt x="1068" y="402"/>
                    <a:pt x="1107" y="423"/>
                    <a:pt x="1163" y="432"/>
                  </a:cubicBezTo>
                  <a:cubicBezTo>
                    <a:pt x="1197" y="453"/>
                    <a:pt x="1232" y="475"/>
                    <a:pt x="1267" y="496"/>
                  </a:cubicBezTo>
                  <a:cubicBezTo>
                    <a:pt x="1297" y="515"/>
                    <a:pt x="1332" y="551"/>
                    <a:pt x="1371" y="560"/>
                  </a:cubicBezTo>
                  <a:cubicBezTo>
                    <a:pt x="1396" y="566"/>
                    <a:pt x="1423" y="565"/>
                    <a:pt x="1449" y="568"/>
                  </a:cubicBezTo>
                  <a:cubicBezTo>
                    <a:pt x="1516" y="583"/>
                    <a:pt x="1592" y="572"/>
                    <a:pt x="1657" y="552"/>
                  </a:cubicBezTo>
                  <a:cubicBezTo>
                    <a:pt x="1674" y="555"/>
                    <a:pt x="1694" y="552"/>
                    <a:pt x="1709" y="560"/>
                  </a:cubicBezTo>
                  <a:cubicBezTo>
                    <a:pt x="1717" y="564"/>
                    <a:pt x="1712" y="577"/>
                    <a:pt x="1718" y="584"/>
                  </a:cubicBezTo>
                  <a:cubicBezTo>
                    <a:pt x="1733" y="601"/>
                    <a:pt x="1758" y="603"/>
                    <a:pt x="1779" y="608"/>
                  </a:cubicBezTo>
                  <a:cubicBezTo>
                    <a:pt x="1795" y="623"/>
                    <a:pt x="1817" y="632"/>
                    <a:pt x="1831" y="648"/>
                  </a:cubicBezTo>
                  <a:cubicBezTo>
                    <a:pt x="1840" y="659"/>
                    <a:pt x="1847" y="719"/>
                    <a:pt x="1848" y="720"/>
                  </a:cubicBezTo>
                  <a:cubicBezTo>
                    <a:pt x="1855" y="732"/>
                    <a:pt x="1888" y="741"/>
                    <a:pt x="1900" y="744"/>
                  </a:cubicBezTo>
                  <a:cubicBezTo>
                    <a:pt x="1953" y="758"/>
                    <a:pt x="1991" y="777"/>
                    <a:pt x="2039" y="792"/>
                  </a:cubicBezTo>
                  <a:cubicBezTo>
                    <a:pt x="2109" y="776"/>
                    <a:pt x="2103" y="770"/>
                    <a:pt x="2160" y="752"/>
                  </a:cubicBezTo>
                  <a:cubicBezTo>
                    <a:pt x="2245" y="763"/>
                    <a:pt x="2332" y="796"/>
                    <a:pt x="2403" y="840"/>
                  </a:cubicBezTo>
                  <a:cubicBezTo>
                    <a:pt x="2476" y="823"/>
                    <a:pt x="2549" y="806"/>
                    <a:pt x="2620" y="784"/>
                  </a:cubicBezTo>
                  <a:cubicBezTo>
                    <a:pt x="2653" y="774"/>
                    <a:pt x="2667" y="741"/>
                    <a:pt x="2698" y="728"/>
                  </a:cubicBezTo>
                  <a:cubicBezTo>
                    <a:pt x="2754" y="705"/>
                    <a:pt x="2795" y="702"/>
                    <a:pt x="2854" y="696"/>
                  </a:cubicBezTo>
                  <a:cubicBezTo>
                    <a:pt x="2925" y="680"/>
                    <a:pt x="2991" y="653"/>
                    <a:pt x="3063" y="640"/>
                  </a:cubicBezTo>
                  <a:cubicBezTo>
                    <a:pt x="3083" y="643"/>
                    <a:pt x="3104" y="641"/>
                    <a:pt x="3123" y="648"/>
                  </a:cubicBezTo>
                  <a:cubicBezTo>
                    <a:pt x="3135" y="652"/>
                    <a:pt x="3140" y="666"/>
                    <a:pt x="3149" y="672"/>
                  </a:cubicBezTo>
                  <a:cubicBezTo>
                    <a:pt x="3157" y="677"/>
                    <a:pt x="3167" y="677"/>
                    <a:pt x="3175" y="680"/>
                  </a:cubicBezTo>
                  <a:cubicBezTo>
                    <a:pt x="3221" y="666"/>
                    <a:pt x="3265" y="673"/>
                    <a:pt x="3306" y="648"/>
                  </a:cubicBezTo>
                  <a:cubicBezTo>
                    <a:pt x="3415" y="682"/>
                    <a:pt x="3532" y="686"/>
                    <a:pt x="3644" y="712"/>
                  </a:cubicBezTo>
                  <a:cubicBezTo>
                    <a:pt x="3666" y="742"/>
                    <a:pt x="3675" y="774"/>
                    <a:pt x="3687" y="808"/>
                  </a:cubicBezTo>
                  <a:cubicBezTo>
                    <a:pt x="3691" y="816"/>
                    <a:pt x="3687" y="829"/>
                    <a:pt x="3696" y="832"/>
                  </a:cubicBezTo>
                  <a:cubicBezTo>
                    <a:pt x="3713" y="837"/>
                    <a:pt x="3748" y="848"/>
                    <a:pt x="3748" y="848"/>
                  </a:cubicBezTo>
                  <a:cubicBezTo>
                    <a:pt x="3798" y="833"/>
                    <a:pt x="3786" y="867"/>
                    <a:pt x="3817" y="824"/>
                  </a:cubicBezTo>
                  <a:cubicBezTo>
                    <a:pt x="3806" y="780"/>
                    <a:pt x="3809" y="760"/>
                    <a:pt x="3843" y="728"/>
                  </a:cubicBezTo>
                  <a:cubicBezTo>
                    <a:pt x="3847" y="715"/>
                    <a:pt x="3841" y="698"/>
                    <a:pt x="3852" y="688"/>
                  </a:cubicBezTo>
                  <a:cubicBezTo>
                    <a:pt x="3865" y="676"/>
                    <a:pt x="3904" y="672"/>
                    <a:pt x="3904" y="672"/>
                  </a:cubicBezTo>
                  <a:cubicBezTo>
                    <a:pt x="3932" y="681"/>
                    <a:pt x="3982" y="712"/>
                    <a:pt x="3982" y="712"/>
                  </a:cubicBezTo>
                  <a:cubicBezTo>
                    <a:pt x="3988" y="728"/>
                    <a:pt x="3996" y="743"/>
                    <a:pt x="4000" y="760"/>
                  </a:cubicBezTo>
                  <a:cubicBezTo>
                    <a:pt x="4003" y="773"/>
                    <a:pt x="4001" y="788"/>
                    <a:pt x="4008" y="800"/>
                  </a:cubicBezTo>
                  <a:cubicBezTo>
                    <a:pt x="4014" y="808"/>
                    <a:pt x="4026" y="811"/>
                    <a:pt x="4034" y="816"/>
                  </a:cubicBezTo>
                  <a:cubicBezTo>
                    <a:pt x="4072" y="804"/>
                    <a:pt x="4102" y="787"/>
                    <a:pt x="4138" y="776"/>
                  </a:cubicBezTo>
                  <a:cubicBezTo>
                    <a:pt x="4172" y="730"/>
                    <a:pt x="4159" y="719"/>
                    <a:pt x="4225" y="704"/>
                  </a:cubicBezTo>
                  <a:cubicBezTo>
                    <a:pt x="4246" y="675"/>
                    <a:pt x="4265" y="677"/>
                    <a:pt x="4286" y="648"/>
                  </a:cubicBezTo>
                  <a:cubicBezTo>
                    <a:pt x="4277" y="625"/>
                    <a:pt x="4312" y="616"/>
                    <a:pt x="4312" y="61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4566" y="2144"/>
              <a:ext cx="1194" cy="2176"/>
              <a:chOff x="1754" y="405"/>
              <a:chExt cx="2124" cy="3627"/>
            </a:xfrm>
          </p:grpSpPr>
          <p:grpSp>
            <p:nvGrpSpPr>
              <p:cNvPr id="1034" name="Group 5"/>
              <p:cNvGrpSpPr>
                <a:grpSpLocks/>
              </p:cNvGrpSpPr>
              <p:nvPr/>
            </p:nvGrpSpPr>
            <p:grpSpPr bwMode="auto">
              <a:xfrm>
                <a:off x="1929" y="405"/>
                <a:ext cx="1740" cy="1929"/>
                <a:chOff x="1929" y="405"/>
                <a:chExt cx="1740" cy="1929"/>
              </a:xfrm>
            </p:grpSpPr>
            <p:sp>
              <p:nvSpPr>
                <p:cNvPr id="126982" name="Oval 6"/>
                <p:cNvSpPr>
                  <a:spLocks noChangeArrowheads="1"/>
                </p:cNvSpPr>
                <p:nvPr/>
              </p:nvSpPr>
              <p:spPr bwMode="ltGray">
                <a:xfrm>
                  <a:off x="2741" y="463"/>
                  <a:ext cx="46" cy="5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ja-JP" sz="1800" smtClean="0"/>
                </a:p>
              </p:txBody>
            </p:sp>
            <p:sp>
              <p:nvSpPr>
                <p:cNvPr id="126983" name="Freeform 7"/>
                <p:cNvSpPr>
                  <a:spLocks/>
                </p:cNvSpPr>
                <p:nvPr/>
              </p:nvSpPr>
              <p:spPr bwMode="ltGray">
                <a:xfrm>
                  <a:off x="2661" y="405"/>
                  <a:ext cx="224" cy="1215"/>
                </a:xfrm>
                <a:custGeom>
                  <a:avLst/>
                  <a:gdLst>
                    <a:gd name="T0" fmla="*/ 39 w 225"/>
                    <a:gd name="T1" fmla="*/ 1146 h 1215"/>
                    <a:gd name="T2" fmla="*/ 87 w 225"/>
                    <a:gd name="T3" fmla="*/ 1092 h 1215"/>
                    <a:gd name="T4" fmla="*/ 99 w 225"/>
                    <a:gd name="T5" fmla="*/ 0 h 1215"/>
                    <a:gd name="T6" fmla="*/ 108 w 225"/>
                    <a:gd name="T7" fmla="*/ 0 h 1215"/>
                    <a:gd name="T8" fmla="*/ 138 w 225"/>
                    <a:gd name="T9" fmla="*/ 1095 h 1215"/>
                    <a:gd name="T10" fmla="*/ 183 w 225"/>
                    <a:gd name="T11" fmla="*/ 1146 h 1215"/>
                    <a:gd name="T12" fmla="*/ 225 w 225"/>
                    <a:gd name="T13" fmla="*/ 1146 h 1215"/>
                    <a:gd name="T14" fmla="*/ 222 w 225"/>
                    <a:gd name="T15" fmla="*/ 1212 h 1215"/>
                    <a:gd name="T16" fmla="*/ 0 w 225"/>
                    <a:gd name="T17" fmla="*/ 1215 h 1215"/>
                    <a:gd name="T18" fmla="*/ 0 w 225"/>
                    <a:gd name="T19" fmla="*/ 1149 h 1215"/>
                    <a:gd name="T20" fmla="*/ 39 w 225"/>
                    <a:gd name="T21" fmla="*/ 1146 h 121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25" h="1215">
                      <a:moveTo>
                        <a:pt x="39" y="1146"/>
                      </a:moveTo>
                      <a:lnTo>
                        <a:pt x="87" y="1092"/>
                      </a:lnTo>
                      <a:lnTo>
                        <a:pt x="99" y="0"/>
                      </a:lnTo>
                      <a:lnTo>
                        <a:pt x="108" y="0"/>
                      </a:lnTo>
                      <a:lnTo>
                        <a:pt x="138" y="1095"/>
                      </a:lnTo>
                      <a:lnTo>
                        <a:pt x="183" y="1146"/>
                      </a:lnTo>
                      <a:lnTo>
                        <a:pt x="225" y="1146"/>
                      </a:lnTo>
                      <a:lnTo>
                        <a:pt x="222" y="1212"/>
                      </a:lnTo>
                      <a:lnTo>
                        <a:pt x="0" y="1215"/>
                      </a:lnTo>
                      <a:lnTo>
                        <a:pt x="0" y="1149"/>
                      </a:lnTo>
                      <a:lnTo>
                        <a:pt x="39" y="1146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126984" name="Oval 8"/>
                <p:cNvSpPr>
                  <a:spLocks noChangeArrowheads="1"/>
                </p:cNvSpPr>
                <p:nvPr/>
              </p:nvSpPr>
              <p:spPr bwMode="ltGray">
                <a:xfrm>
                  <a:off x="2741" y="538"/>
                  <a:ext cx="46" cy="5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ja-JP" sz="1800" smtClean="0"/>
                </a:p>
              </p:txBody>
            </p:sp>
            <p:sp>
              <p:nvSpPr>
                <p:cNvPr id="126985" name="Oval 9"/>
                <p:cNvSpPr>
                  <a:spLocks noChangeArrowheads="1"/>
                </p:cNvSpPr>
                <p:nvPr/>
              </p:nvSpPr>
              <p:spPr bwMode="ltGray">
                <a:xfrm>
                  <a:off x="2729" y="803"/>
                  <a:ext cx="87" cy="4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ja-JP" sz="1800" smtClean="0"/>
                </a:p>
              </p:txBody>
            </p:sp>
            <p:sp>
              <p:nvSpPr>
                <p:cNvPr id="126986" name="Oval 10"/>
                <p:cNvSpPr>
                  <a:spLocks noChangeArrowheads="1"/>
                </p:cNvSpPr>
                <p:nvPr/>
              </p:nvSpPr>
              <p:spPr bwMode="ltGray">
                <a:xfrm>
                  <a:off x="2729" y="870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ja-JP" sz="1800" smtClean="0"/>
                </a:p>
              </p:txBody>
            </p:sp>
            <p:sp>
              <p:nvSpPr>
                <p:cNvPr id="126987" name="Oval 11"/>
                <p:cNvSpPr>
                  <a:spLocks noChangeArrowheads="1"/>
                </p:cNvSpPr>
                <p:nvPr/>
              </p:nvSpPr>
              <p:spPr bwMode="ltGray">
                <a:xfrm>
                  <a:off x="2729" y="935"/>
                  <a:ext cx="87" cy="4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ja-JP" sz="1800" smtClean="0"/>
                </a:p>
              </p:txBody>
            </p:sp>
            <p:sp>
              <p:nvSpPr>
                <p:cNvPr id="126988" name="Oval 12"/>
                <p:cNvSpPr>
                  <a:spLocks noChangeArrowheads="1"/>
                </p:cNvSpPr>
                <p:nvPr/>
              </p:nvSpPr>
              <p:spPr bwMode="ltGray">
                <a:xfrm>
                  <a:off x="2729" y="1002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ja-JP" sz="1800" smtClean="0"/>
                </a:p>
              </p:txBody>
            </p:sp>
            <p:sp>
              <p:nvSpPr>
                <p:cNvPr id="126989" name="Oval 13"/>
                <p:cNvSpPr>
                  <a:spLocks noChangeArrowheads="1"/>
                </p:cNvSpPr>
                <p:nvPr/>
              </p:nvSpPr>
              <p:spPr bwMode="ltGray">
                <a:xfrm>
                  <a:off x="2718" y="1205"/>
                  <a:ext cx="109" cy="4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ja-JP" sz="1800" smtClean="0"/>
                </a:p>
              </p:txBody>
            </p:sp>
            <p:sp>
              <p:nvSpPr>
                <p:cNvPr id="126990" name="Oval 14"/>
                <p:cNvSpPr>
                  <a:spLocks noChangeArrowheads="1"/>
                </p:cNvSpPr>
                <p:nvPr/>
              </p:nvSpPr>
              <p:spPr bwMode="ltGray">
                <a:xfrm>
                  <a:off x="2723" y="1140"/>
                  <a:ext cx="98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ja-JP" sz="1800" smtClean="0"/>
                </a:p>
              </p:txBody>
            </p:sp>
            <p:sp>
              <p:nvSpPr>
                <p:cNvPr id="126991" name="Oval 15"/>
                <p:cNvSpPr>
                  <a:spLocks noChangeArrowheads="1"/>
                </p:cNvSpPr>
                <p:nvPr/>
              </p:nvSpPr>
              <p:spPr bwMode="ltGray">
                <a:xfrm>
                  <a:off x="2722" y="1068"/>
                  <a:ext cx="100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ja-JP" sz="1800" smtClean="0"/>
                </a:p>
              </p:txBody>
            </p:sp>
            <p:sp>
              <p:nvSpPr>
                <p:cNvPr id="126992" name="Oval 16"/>
                <p:cNvSpPr>
                  <a:spLocks noChangeArrowheads="1"/>
                </p:cNvSpPr>
                <p:nvPr/>
              </p:nvSpPr>
              <p:spPr bwMode="ltGray">
                <a:xfrm>
                  <a:off x="2718" y="1272"/>
                  <a:ext cx="109" cy="47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ja-JP" sz="1800" smtClean="0"/>
                </a:p>
              </p:txBody>
            </p:sp>
            <p:sp>
              <p:nvSpPr>
                <p:cNvPr id="126993" name="Oval 17"/>
                <p:cNvSpPr>
                  <a:spLocks noChangeArrowheads="1"/>
                </p:cNvSpPr>
                <p:nvPr/>
              </p:nvSpPr>
              <p:spPr bwMode="ltGray">
                <a:xfrm>
                  <a:off x="2715" y="1340"/>
                  <a:ext cx="114" cy="4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 Unicode MS" pitchFamily="50" charset="-128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ja-JP" sz="1800" smtClean="0"/>
                </a:p>
              </p:txBody>
            </p:sp>
            <p:sp>
              <p:nvSpPr>
                <p:cNvPr id="126994" name="Freeform 18"/>
                <p:cNvSpPr>
                  <a:spLocks/>
                </p:cNvSpPr>
                <p:nvPr/>
              </p:nvSpPr>
              <p:spPr bwMode="ltGray">
                <a:xfrm>
                  <a:off x="2697" y="1407"/>
                  <a:ext cx="153" cy="93"/>
                </a:xfrm>
                <a:custGeom>
                  <a:avLst/>
                  <a:gdLst>
                    <a:gd name="T0" fmla="*/ 69 w 153"/>
                    <a:gd name="T1" fmla="*/ 93 h 93"/>
                    <a:gd name="T2" fmla="*/ 30 w 153"/>
                    <a:gd name="T3" fmla="*/ 75 h 93"/>
                    <a:gd name="T4" fmla="*/ 12 w 153"/>
                    <a:gd name="T5" fmla="*/ 48 h 93"/>
                    <a:gd name="T6" fmla="*/ 0 w 153"/>
                    <a:gd name="T7" fmla="*/ 9 h 93"/>
                    <a:gd name="T8" fmla="*/ 24 w 153"/>
                    <a:gd name="T9" fmla="*/ 30 h 93"/>
                    <a:gd name="T10" fmla="*/ 39 w 153"/>
                    <a:gd name="T11" fmla="*/ 3 h 93"/>
                    <a:gd name="T12" fmla="*/ 60 w 153"/>
                    <a:gd name="T13" fmla="*/ 27 h 93"/>
                    <a:gd name="T14" fmla="*/ 93 w 153"/>
                    <a:gd name="T15" fmla="*/ 27 h 93"/>
                    <a:gd name="T16" fmla="*/ 114 w 153"/>
                    <a:gd name="T17" fmla="*/ 0 h 93"/>
                    <a:gd name="T18" fmla="*/ 120 w 153"/>
                    <a:gd name="T19" fmla="*/ 27 h 93"/>
                    <a:gd name="T20" fmla="*/ 153 w 153"/>
                    <a:gd name="T21" fmla="*/ 9 h 93"/>
                    <a:gd name="T22" fmla="*/ 123 w 153"/>
                    <a:gd name="T23" fmla="*/ 81 h 93"/>
                    <a:gd name="T24" fmla="*/ 69 w 153"/>
                    <a:gd name="T25" fmla="*/ 93 h 9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53" h="93">
                      <a:moveTo>
                        <a:pt x="69" y="93"/>
                      </a:moveTo>
                      <a:lnTo>
                        <a:pt x="30" y="75"/>
                      </a:lnTo>
                      <a:lnTo>
                        <a:pt x="12" y="48"/>
                      </a:lnTo>
                      <a:lnTo>
                        <a:pt x="0" y="9"/>
                      </a:lnTo>
                      <a:lnTo>
                        <a:pt x="24" y="30"/>
                      </a:lnTo>
                      <a:lnTo>
                        <a:pt x="39" y="3"/>
                      </a:lnTo>
                      <a:lnTo>
                        <a:pt x="60" y="27"/>
                      </a:lnTo>
                      <a:lnTo>
                        <a:pt x="93" y="27"/>
                      </a:lnTo>
                      <a:lnTo>
                        <a:pt x="114" y="0"/>
                      </a:lnTo>
                      <a:lnTo>
                        <a:pt x="120" y="27"/>
                      </a:lnTo>
                      <a:lnTo>
                        <a:pt x="153" y="9"/>
                      </a:lnTo>
                      <a:lnTo>
                        <a:pt x="123" y="81"/>
                      </a:lnTo>
                      <a:lnTo>
                        <a:pt x="69" y="9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126995" name="Freeform 19"/>
                <p:cNvSpPr>
                  <a:spLocks/>
                </p:cNvSpPr>
                <p:nvPr/>
              </p:nvSpPr>
              <p:spPr bwMode="ltGray">
                <a:xfrm>
                  <a:off x="1927" y="1613"/>
                  <a:ext cx="1779" cy="717"/>
                </a:xfrm>
                <a:custGeom>
                  <a:avLst/>
                  <a:gdLst>
                    <a:gd name="T0" fmla="*/ 1086 w 1740"/>
                    <a:gd name="T1" fmla="*/ 105 h 720"/>
                    <a:gd name="T2" fmla="*/ 1353 w 1740"/>
                    <a:gd name="T3" fmla="*/ 252 h 720"/>
                    <a:gd name="T4" fmla="*/ 1521 w 1740"/>
                    <a:gd name="T5" fmla="*/ 303 h 720"/>
                    <a:gd name="T6" fmla="*/ 1563 w 1740"/>
                    <a:gd name="T7" fmla="*/ 318 h 720"/>
                    <a:gd name="T8" fmla="*/ 1620 w 1740"/>
                    <a:gd name="T9" fmla="*/ 357 h 720"/>
                    <a:gd name="T10" fmla="*/ 1728 w 1740"/>
                    <a:gd name="T11" fmla="*/ 324 h 720"/>
                    <a:gd name="T12" fmla="*/ 1719 w 1740"/>
                    <a:gd name="T13" fmla="*/ 351 h 720"/>
                    <a:gd name="T14" fmla="*/ 1734 w 1740"/>
                    <a:gd name="T15" fmla="*/ 378 h 720"/>
                    <a:gd name="T16" fmla="*/ 1686 w 1740"/>
                    <a:gd name="T17" fmla="*/ 441 h 720"/>
                    <a:gd name="T18" fmla="*/ 1680 w 1740"/>
                    <a:gd name="T19" fmla="*/ 468 h 720"/>
                    <a:gd name="T20" fmla="*/ 1650 w 1740"/>
                    <a:gd name="T21" fmla="*/ 480 h 720"/>
                    <a:gd name="T22" fmla="*/ 1632 w 1740"/>
                    <a:gd name="T23" fmla="*/ 546 h 720"/>
                    <a:gd name="T24" fmla="*/ 1617 w 1740"/>
                    <a:gd name="T25" fmla="*/ 561 h 720"/>
                    <a:gd name="T26" fmla="*/ 1632 w 1740"/>
                    <a:gd name="T27" fmla="*/ 609 h 720"/>
                    <a:gd name="T28" fmla="*/ 1614 w 1740"/>
                    <a:gd name="T29" fmla="*/ 585 h 720"/>
                    <a:gd name="T30" fmla="*/ 1602 w 1740"/>
                    <a:gd name="T31" fmla="*/ 576 h 720"/>
                    <a:gd name="T32" fmla="*/ 1569 w 1740"/>
                    <a:gd name="T33" fmla="*/ 540 h 720"/>
                    <a:gd name="T34" fmla="*/ 1458 w 1740"/>
                    <a:gd name="T35" fmla="*/ 582 h 720"/>
                    <a:gd name="T36" fmla="*/ 1416 w 1740"/>
                    <a:gd name="T37" fmla="*/ 618 h 720"/>
                    <a:gd name="T38" fmla="*/ 1377 w 1740"/>
                    <a:gd name="T39" fmla="*/ 603 h 720"/>
                    <a:gd name="T40" fmla="*/ 1353 w 1740"/>
                    <a:gd name="T41" fmla="*/ 624 h 720"/>
                    <a:gd name="T42" fmla="*/ 1317 w 1740"/>
                    <a:gd name="T43" fmla="*/ 615 h 720"/>
                    <a:gd name="T44" fmla="*/ 1263 w 1740"/>
                    <a:gd name="T45" fmla="*/ 615 h 720"/>
                    <a:gd name="T46" fmla="*/ 1245 w 1740"/>
                    <a:gd name="T47" fmla="*/ 651 h 720"/>
                    <a:gd name="T48" fmla="*/ 1188 w 1740"/>
                    <a:gd name="T49" fmla="*/ 693 h 720"/>
                    <a:gd name="T50" fmla="*/ 504 w 1740"/>
                    <a:gd name="T51" fmla="*/ 717 h 720"/>
                    <a:gd name="T52" fmla="*/ 471 w 1740"/>
                    <a:gd name="T53" fmla="*/ 690 h 720"/>
                    <a:gd name="T54" fmla="*/ 417 w 1740"/>
                    <a:gd name="T55" fmla="*/ 660 h 720"/>
                    <a:gd name="T56" fmla="*/ 333 w 1740"/>
                    <a:gd name="T57" fmla="*/ 681 h 720"/>
                    <a:gd name="T58" fmla="*/ 366 w 1740"/>
                    <a:gd name="T59" fmla="*/ 621 h 720"/>
                    <a:gd name="T60" fmla="*/ 258 w 1740"/>
                    <a:gd name="T61" fmla="*/ 657 h 720"/>
                    <a:gd name="T62" fmla="*/ 279 w 1740"/>
                    <a:gd name="T63" fmla="*/ 603 h 720"/>
                    <a:gd name="T64" fmla="*/ 123 w 1740"/>
                    <a:gd name="T65" fmla="*/ 660 h 720"/>
                    <a:gd name="T66" fmla="*/ 81 w 1740"/>
                    <a:gd name="T67" fmla="*/ 699 h 720"/>
                    <a:gd name="T68" fmla="*/ 87 w 1740"/>
                    <a:gd name="T69" fmla="*/ 651 h 720"/>
                    <a:gd name="T70" fmla="*/ 81 w 1740"/>
                    <a:gd name="T71" fmla="*/ 603 h 720"/>
                    <a:gd name="T72" fmla="*/ 12 w 1740"/>
                    <a:gd name="T73" fmla="*/ 513 h 720"/>
                    <a:gd name="T74" fmla="*/ 87 w 1740"/>
                    <a:gd name="T75" fmla="*/ 474 h 720"/>
                    <a:gd name="T76" fmla="*/ 144 w 1740"/>
                    <a:gd name="T77" fmla="*/ 414 h 720"/>
                    <a:gd name="T78" fmla="*/ 252 w 1740"/>
                    <a:gd name="T79" fmla="*/ 378 h 720"/>
                    <a:gd name="T80" fmla="*/ 258 w 1740"/>
                    <a:gd name="T81" fmla="*/ 318 h 720"/>
                    <a:gd name="T82" fmla="*/ 306 w 1740"/>
                    <a:gd name="T83" fmla="*/ 348 h 720"/>
                    <a:gd name="T84" fmla="*/ 360 w 1740"/>
                    <a:gd name="T85" fmla="*/ 300 h 720"/>
                    <a:gd name="T86" fmla="*/ 393 w 1740"/>
                    <a:gd name="T87" fmla="*/ 297 h 720"/>
                    <a:gd name="T88" fmla="*/ 723 w 1740"/>
                    <a:gd name="T89" fmla="*/ 3 h 72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1740" h="720">
                      <a:moveTo>
                        <a:pt x="954" y="0"/>
                      </a:moveTo>
                      <a:lnTo>
                        <a:pt x="1086" y="105"/>
                      </a:lnTo>
                      <a:lnTo>
                        <a:pt x="1206" y="180"/>
                      </a:lnTo>
                      <a:lnTo>
                        <a:pt x="1353" y="252"/>
                      </a:lnTo>
                      <a:lnTo>
                        <a:pt x="1467" y="291"/>
                      </a:lnTo>
                      <a:lnTo>
                        <a:pt x="1521" y="303"/>
                      </a:lnTo>
                      <a:lnTo>
                        <a:pt x="1581" y="294"/>
                      </a:lnTo>
                      <a:lnTo>
                        <a:pt x="1563" y="318"/>
                      </a:lnTo>
                      <a:lnTo>
                        <a:pt x="1572" y="342"/>
                      </a:lnTo>
                      <a:lnTo>
                        <a:pt x="1620" y="357"/>
                      </a:lnTo>
                      <a:lnTo>
                        <a:pt x="1680" y="354"/>
                      </a:lnTo>
                      <a:lnTo>
                        <a:pt x="1728" y="324"/>
                      </a:lnTo>
                      <a:lnTo>
                        <a:pt x="1740" y="339"/>
                      </a:lnTo>
                      <a:lnTo>
                        <a:pt x="1719" y="351"/>
                      </a:lnTo>
                      <a:lnTo>
                        <a:pt x="1710" y="393"/>
                      </a:lnTo>
                      <a:lnTo>
                        <a:pt x="1734" y="378"/>
                      </a:lnTo>
                      <a:lnTo>
                        <a:pt x="1707" y="414"/>
                      </a:lnTo>
                      <a:lnTo>
                        <a:pt x="1686" y="441"/>
                      </a:lnTo>
                      <a:lnTo>
                        <a:pt x="1698" y="456"/>
                      </a:lnTo>
                      <a:lnTo>
                        <a:pt x="1680" y="468"/>
                      </a:lnTo>
                      <a:lnTo>
                        <a:pt x="1668" y="486"/>
                      </a:lnTo>
                      <a:lnTo>
                        <a:pt x="1650" y="480"/>
                      </a:lnTo>
                      <a:lnTo>
                        <a:pt x="1614" y="510"/>
                      </a:lnTo>
                      <a:lnTo>
                        <a:pt x="1632" y="546"/>
                      </a:lnTo>
                      <a:lnTo>
                        <a:pt x="1632" y="579"/>
                      </a:lnTo>
                      <a:lnTo>
                        <a:pt x="1617" y="561"/>
                      </a:lnTo>
                      <a:lnTo>
                        <a:pt x="1617" y="585"/>
                      </a:lnTo>
                      <a:lnTo>
                        <a:pt x="1632" y="609"/>
                      </a:lnTo>
                      <a:lnTo>
                        <a:pt x="1605" y="609"/>
                      </a:lnTo>
                      <a:lnTo>
                        <a:pt x="1614" y="585"/>
                      </a:lnTo>
                      <a:lnTo>
                        <a:pt x="1614" y="561"/>
                      </a:lnTo>
                      <a:lnTo>
                        <a:pt x="1602" y="576"/>
                      </a:lnTo>
                      <a:lnTo>
                        <a:pt x="1608" y="516"/>
                      </a:lnTo>
                      <a:lnTo>
                        <a:pt x="1569" y="540"/>
                      </a:lnTo>
                      <a:lnTo>
                        <a:pt x="1518" y="558"/>
                      </a:lnTo>
                      <a:lnTo>
                        <a:pt x="1458" y="582"/>
                      </a:lnTo>
                      <a:lnTo>
                        <a:pt x="1407" y="597"/>
                      </a:lnTo>
                      <a:lnTo>
                        <a:pt x="1416" y="618"/>
                      </a:lnTo>
                      <a:lnTo>
                        <a:pt x="1395" y="627"/>
                      </a:lnTo>
                      <a:lnTo>
                        <a:pt x="1377" y="603"/>
                      </a:lnTo>
                      <a:lnTo>
                        <a:pt x="1347" y="606"/>
                      </a:lnTo>
                      <a:lnTo>
                        <a:pt x="1353" y="624"/>
                      </a:lnTo>
                      <a:lnTo>
                        <a:pt x="1335" y="630"/>
                      </a:lnTo>
                      <a:lnTo>
                        <a:pt x="1317" y="615"/>
                      </a:lnTo>
                      <a:lnTo>
                        <a:pt x="1311" y="639"/>
                      </a:lnTo>
                      <a:lnTo>
                        <a:pt x="1263" y="615"/>
                      </a:lnTo>
                      <a:lnTo>
                        <a:pt x="1263" y="642"/>
                      </a:lnTo>
                      <a:lnTo>
                        <a:pt x="1245" y="651"/>
                      </a:lnTo>
                      <a:lnTo>
                        <a:pt x="1218" y="633"/>
                      </a:lnTo>
                      <a:lnTo>
                        <a:pt x="1188" y="693"/>
                      </a:lnTo>
                      <a:lnTo>
                        <a:pt x="1191" y="720"/>
                      </a:lnTo>
                      <a:lnTo>
                        <a:pt x="504" y="717"/>
                      </a:lnTo>
                      <a:lnTo>
                        <a:pt x="498" y="687"/>
                      </a:lnTo>
                      <a:lnTo>
                        <a:pt x="471" y="690"/>
                      </a:lnTo>
                      <a:lnTo>
                        <a:pt x="462" y="663"/>
                      </a:lnTo>
                      <a:lnTo>
                        <a:pt x="417" y="660"/>
                      </a:lnTo>
                      <a:lnTo>
                        <a:pt x="411" y="642"/>
                      </a:lnTo>
                      <a:lnTo>
                        <a:pt x="333" y="681"/>
                      </a:lnTo>
                      <a:lnTo>
                        <a:pt x="306" y="663"/>
                      </a:lnTo>
                      <a:lnTo>
                        <a:pt x="366" y="621"/>
                      </a:lnTo>
                      <a:lnTo>
                        <a:pt x="345" y="615"/>
                      </a:lnTo>
                      <a:lnTo>
                        <a:pt x="258" y="657"/>
                      </a:lnTo>
                      <a:lnTo>
                        <a:pt x="237" y="642"/>
                      </a:lnTo>
                      <a:lnTo>
                        <a:pt x="279" y="603"/>
                      </a:lnTo>
                      <a:lnTo>
                        <a:pt x="120" y="606"/>
                      </a:lnTo>
                      <a:lnTo>
                        <a:pt x="123" y="660"/>
                      </a:lnTo>
                      <a:lnTo>
                        <a:pt x="102" y="657"/>
                      </a:lnTo>
                      <a:lnTo>
                        <a:pt x="81" y="699"/>
                      </a:lnTo>
                      <a:lnTo>
                        <a:pt x="117" y="702"/>
                      </a:lnTo>
                      <a:lnTo>
                        <a:pt x="87" y="651"/>
                      </a:lnTo>
                      <a:lnTo>
                        <a:pt x="105" y="603"/>
                      </a:lnTo>
                      <a:lnTo>
                        <a:pt x="81" y="603"/>
                      </a:lnTo>
                      <a:lnTo>
                        <a:pt x="36" y="579"/>
                      </a:lnTo>
                      <a:lnTo>
                        <a:pt x="12" y="513"/>
                      </a:lnTo>
                      <a:lnTo>
                        <a:pt x="0" y="480"/>
                      </a:lnTo>
                      <a:lnTo>
                        <a:pt x="87" y="474"/>
                      </a:lnTo>
                      <a:lnTo>
                        <a:pt x="162" y="444"/>
                      </a:lnTo>
                      <a:lnTo>
                        <a:pt x="144" y="414"/>
                      </a:lnTo>
                      <a:lnTo>
                        <a:pt x="192" y="417"/>
                      </a:lnTo>
                      <a:lnTo>
                        <a:pt x="252" y="378"/>
                      </a:lnTo>
                      <a:lnTo>
                        <a:pt x="246" y="330"/>
                      </a:lnTo>
                      <a:lnTo>
                        <a:pt x="258" y="318"/>
                      </a:lnTo>
                      <a:lnTo>
                        <a:pt x="270" y="342"/>
                      </a:lnTo>
                      <a:lnTo>
                        <a:pt x="306" y="348"/>
                      </a:lnTo>
                      <a:lnTo>
                        <a:pt x="372" y="312"/>
                      </a:lnTo>
                      <a:lnTo>
                        <a:pt x="360" y="300"/>
                      </a:lnTo>
                      <a:lnTo>
                        <a:pt x="363" y="285"/>
                      </a:lnTo>
                      <a:lnTo>
                        <a:pt x="393" y="297"/>
                      </a:lnTo>
                      <a:lnTo>
                        <a:pt x="597" y="135"/>
                      </a:lnTo>
                      <a:lnTo>
                        <a:pt x="723" y="3"/>
                      </a:lnTo>
                      <a:lnTo>
                        <a:pt x="954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sp>
            <p:nvSpPr>
              <p:cNvPr id="126996" name="Freeform 20"/>
              <p:cNvSpPr>
                <a:spLocks/>
              </p:cNvSpPr>
              <p:nvPr/>
            </p:nvSpPr>
            <p:spPr bwMode="ltGray">
              <a:xfrm flipH="1">
                <a:off x="2718" y="627"/>
                <a:ext cx="46" cy="173"/>
              </a:xfrm>
              <a:custGeom>
                <a:avLst/>
                <a:gdLst>
                  <a:gd name="T0" fmla="*/ 4 w 46"/>
                  <a:gd name="T1" fmla="*/ 174 h 174"/>
                  <a:gd name="T2" fmla="*/ 40 w 46"/>
                  <a:gd name="T3" fmla="*/ 158 h 174"/>
                  <a:gd name="T4" fmla="*/ 46 w 46"/>
                  <a:gd name="T5" fmla="*/ 138 h 174"/>
                  <a:gd name="T6" fmla="*/ 42 w 46"/>
                  <a:gd name="T7" fmla="*/ 26 h 174"/>
                  <a:gd name="T8" fmla="*/ 32 w 46"/>
                  <a:gd name="T9" fmla="*/ 10 h 174"/>
                  <a:gd name="T10" fmla="*/ 4 w 46"/>
                  <a:gd name="T11" fmla="*/ 0 h 174"/>
                  <a:gd name="T12" fmla="*/ 4 w 46"/>
                  <a:gd name="T13" fmla="*/ 20 h 174"/>
                  <a:gd name="T14" fmla="*/ 22 w 46"/>
                  <a:gd name="T15" fmla="*/ 26 h 174"/>
                  <a:gd name="T16" fmla="*/ 0 w 46"/>
                  <a:gd name="T17" fmla="*/ 40 h 174"/>
                  <a:gd name="T18" fmla="*/ 24 w 46"/>
                  <a:gd name="T19" fmla="*/ 32 h 174"/>
                  <a:gd name="T20" fmla="*/ 24 w 46"/>
                  <a:gd name="T21" fmla="*/ 46 h 174"/>
                  <a:gd name="T22" fmla="*/ 0 w 46"/>
                  <a:gd name="T23" fmla="*/ 58 h 174"/>
                  <a:gd name="T24" fmla="*/ 28 w 46"/>
                  <a:gd name="T25" fmla="*/ 54 h 174"/>
                  <a:gd name="T26" fmla="*/ 2 w 46"/>
                  <a:gd name="T27" fmla="*/ 74 h 174"/>
                  <a:gd name="T28" fmla="*/ 28 w 46"/>
                  <a:gd name="T29" fmla="*/ 66 h 174"/>
                  <a:gd name="T30" fmla="*/ 30 w 46"/>
                  <a:gd name="T31" fmla="*/ 78 h 174"/>
                  <a:gd name="T32" fmla="*/ 2 w 46"/>
                  <a:gd name="T33" fmla="*/ 90 h 174"/>
                  <a:gd name="T34" fmla="*/ 30 w 46"/>
                  <a:gd name="T35" fmla="*/ 84 h 174"/>
                  <a:gd name="T36" fmla="*/ 2 w 46"/>
                  <a:gd name="T37" fmla="*/ 106 h 174"/>
                  <a:gd name="T38" fmla="*/ 30 w 46"/>
                  <a:gd name="T39" fmla="*/ 98 h 174"/>
                  <a:gd name="T40" fmla="*/ 6 w 46"/>
                  <a:gd name="T41" fmla="*/ 120 h 174"/>
                  <a:gd name="T42" fmla="*/ 30 w 46"/>
                  <a:gd name="T43" fmla="*/ 116 h 174"/>
                  <a:gd name="T44" fmla="*/ 6 w 46"/>
                  <a:gd name="T45" fmla="*/ 136 h 174"/>
                  <a:gd name="T46" fmla="*/ 32 w 46"/>
                  <a:gd name="T47" fmla="*/ 132 h 174"/>
                  <a:gd name="T48" fmla="*/ 26 w 46"/>
                  <a:gd name="T49" fmla="*/ 144 h 174"/>
                  <a:gd name="T50" fmla="*/ 6 w 46"/>
                  <a:gd name="T51" fmla="*/ 156 h 174"/>
                  <a:gd name="T52" fmla="*/ 4 w 46"/>
                  <a:gd name="T53" fmla="*/ 174 h 17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126997" name="Freeform 21"/>
              <p:cNvSpPr>
                <a:spLocks/>
              </p:cNvSpPr>
              <p:nvPr/>
            </p:nvSpPr>
            <p:spPr bwMode="ltGray">
              <a:xfrm>
                <a:off x="2768" y="627"/>
                <a:ext cx="46" cy="173"/>
              </a:xfrm>
              <a:custGeom>
                <a:avLst/>
                <a:gdLst>
                  <a:gd name="T0" fmla="*/ 4 w 46"/>
                  <a:gd name="T1" fmla="*/ 174 h 174"/>
                  <a:gd name="T2" fmla="*/ 40 w 46"/>
                  <a:gd name="T3" fmla="*/ 158 h 174"/>
                  <a:gd name="T4" fmla="*/ 46 w 46"/>
                  <a:gd name="T5" fmla="*/ 138 h 174"/>
                  <a:gd name="T6" fmla="*/ 42 w 46"/>
                  <a:gd name="T7" fmla="*/ 26 h 174"/>
                  <a:gd name="T8" fmla="*/ 32 w 46"/>
                  <a:gd name="T9" fmla="*/ 10 h 174"/>
                  <a:gd name="T10" fmla="*/ 4 w 46"/>
                  <a:gd name="T11" fmla="*/ 0 h 174"/>
                  <a:gd name="T12" fmla="*/ 4 w 46"/>
                  <a:gd name="T13" fmla="*/ 20 h 174"/>
                  <a:gd name="T14" fmla="*/ 22 w 46"/>
                  <a:gd name="T15" fmla="*/ 26 h 174"/>
                  <a:gd name="T16" fmla="*/ 0 w 46"/>
                  <a:gd name="T17" fmla="*/ 40 h 174"/>
                  <a:gd name="T18" fmla="*/ 24 w 46"/>
                  <a:gd name="T19" fmla="*/ 32 h 174"/>
                  <a:gd name="T20" fmla="*/ 24 w 46"/>
                  <a:gd name="T21" fmla="*/ 46 h 174"/>
                  <a:gd name="T22" fmla="*/ 0 w 46"/>
                  <a:gd name="T23" fmla="*/ 58 h 174"/>
                  <a:gd name="T24" fmla="*/ 28 w 46"/>
                  <a:gd name="T25" fmla="*/ 54 h 174"/>
                  <a:gd name="T26" fmla="*/ 2 w 46"/>
                  <a:gd name="T27" fmla="*/ 74 h 174"/>
                  <a:gd name="T28" fmla="*/ 28 w 46"/>
                  <a:gd name="T29" fmla="*/ 66 h 174"/>
                  <a:gd name="T30" fmla="*/ 30 w 46"/>
                  <a:gd name="T31" fmla="*/ 78 h 174"/>
                  <a:gd name="T32" fmla="*/ 2 w 46"/>
                  <a:gd name="T33" fmla="*/ 90 h 174"/>
                  <a:gd name="T34" fmla="*/ 30 w 46"/>
                  <a:gd name="T35" fmla="*/ 84 h 174"/>
                  <a:gd name="T36" fmla="*/ 2 w 46"/>
                  <a:gd name="T37" fmla="*/ 106 h 174"/>
                  <a:gd name="T38" fmla="*/ 30 w 46"/>
                  <a:gd name="T39" fmla="*/ 98 h 174"/>
                  <a:gd name="T40" fmla="*/ 6 w 46"/>
                  <a:gd name="T41" fmla="*/ 120 h 174"/>
                  <a:gd name="T42" fmla="*/ 30 w 46"/>
                  <a:gd name="T43" fmla="*/ 116 h 174"/>
                  <a:gd name="T44" fmla="*/ 6 w 46"/>
                  <a:gd name="T45" fmla="*/ 136 h 174"/>
                  <a:gd name="T46" fmla="*/ 32 w 46"/>
                  <a:gd name="T47" fmla="*/ 132 h 174"/>
                  <a:gd name="T48" fmla="*/ 26 w 46"/>
                  <a:gd name="T49" fmla="*/ 144 h 174"/>
                  <a:gd name="T50" fmla="*/ 6 w 46"/>
                  <a:gd name="T51" fmla="*/ 156 h 174"/>
                  <a:gd name="T52" fmla="*/ 4 w 46"/>
                  <a:gd name="T53" fmla="*/ 174 h 17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126998" name="Freeform 22"/>
              <p:cNvSpPr>
                <a:spLocks/>
              </p:cNvSpPr>
              <p:nvPr/>
            </p:nvSpPr>
            <p:spPr bwMode="ltGray">
              <a:xfrm>
                <a:off x="2699" y="2324"/>
                <a:ext cx="1028" cy="570"/>
              </a:xfrm>
              <a:custGeom>
                <a:avLst/>
                <a:gdLst>
                  <a:gd name="T0" fmla="*/ 574 w 1028"/>
                  <a:gd name="T1" fmla="*/ 12 h 570"/>
                  <a:gd name="T2" fmla="*/ 602 w 1028"/>
                  <a:gd name="T3" fmla="*/ 6 h 570"/>
                  <a:gd name="T4" fmla="*/ 426 w 1028"/>
                  <a:gd name="T5" fmla="*/ 20 h 570"/>
                  <a:gd name="T6" fmla="*/ 570 w 1028"/>
                  <a:gd name="T7" fmla="*/ 36 h 570"/>
                  <a:gd name="T8" fmla="*/ 596 w 1028"/>
                  <a:gd name="T9" fmla="*/ 36 h 570"/>
                  <a:gd name="T10" fmla="*/ 434 w 1028"/>
                  <a:gd name="T11" fmla="*/ 48 h 570"/>
                  <a:gd name="T12" fmla="*/ 584 w 1028"/>
                  <a:gd name="T13" fmla="*/ 64 h 570"/>
                  <a:gd name="T14" fmla="*/ 602 w 1028"/>
                  <a:gd name="T15" fmla="*/ 80 h 570"/>
                  <a:gd name="T16" fmla="*/ 584 w 1028"/>
                  <a:gd name="T17" fmla="*/ 96 h 570"/>
                  <a:gd name="T18" fmla="*/ 594 w 1028"/>
                  <a:gd name="T19" fmla="*/ 110 h 570"/>
                  <a:gd name="T20" fmla="*/ 742 w 1028"/>
                  <a:gd name="T21" fmla="*/ 178 h 570"/>
                  <a:gd name="T22" fmla="*/ 834 w 1028"/>
                  <a:gd name="T23" fmla="*/ 174 h 570"/>
                  <a:gd name="T24" fmla="*/ 888 w 1028"/>
                  <a:gd name="T25" fmla="*/ 168 h 570"/>
                  <a:gd name="T26" fmla="*/ 882 w 1028"/>
                  <a:gd name="T27" fmla="*/ 192 h 570"/>
                  <a:gd name="T28" fmla="*/ 932 w 1028"/>
                  <a:gd name="T29" fmla="*/ 204 h 570"/>
                  <a:gd name="T30" fmla="*/ 1018 w 1028"/>
                  <a:gd name="T31" fmla="*/ 172 h 570"/>
                  <a:gd name="T32" fmla="*/ 1006 w 1028"/>
                  <a:gd name="T33" fmla="*/ 196 h 570"/>
                  <a:gd name="T34" fmla="*/ 996 w 1028"/>
                  <a:gd name="T35" fmla="*/ 228 h 570"/>
                  <a:gd name="T36" fmla="*/ 1010 w 1028"/>
                  <a:gd name="T37" fmla="*/ 242 h 570"/>
                  <a:gd name="T38" fmla="*/ 1004 w 1028"/>
                  <a:gd name="T39" fmla="*/ 264 h 570"/>
                  <a:gd name="T40" fmla="*/ 976 w 1028"/>
                  <a:gd name="T41" fmla="*/ 298 h 570"/>
                  <a:gd name="T42" fmla="*/ 968 w 1028"/>
                  <a:gd name="T43" fmla="*/ 316 h 570"/>
                  <a:gd name="T44" fmla="*/ 948 w 1028"/>
                  <a:gd name="T45" fmla="*/ 334 h 570"/>
                  <a:gd name="T46" fmla="*/ 908 w 1028"/>
                  <a:gd name="T47" fmla="*/ 348 h 570"/>
                  <a:gd name="T48" fmla="*/ 924 w 1028"/>
                  <a:gd name="T49" fmla="*/ 410 h 570"/>
                  <a:gd name="T50" fmla="*/ 906 w 1028"/>
                  <a:gd name="T51" fmla="*/ 412 h 570"/>
                  <a:gd name="T52" fmla="*/ 916 w 1028"/>
                  <a:gd name="T53" fmla="*/ 434 h 570"/>
                  <a:gd name="T54" fmla="*/ 890 w 1028"/>
                  <a:gd name="T55" fmla="*/ 420 h 570"/>
                  <a:gd name="T56" fmla="*/ 886 w 1028"/>
                  <a:gd name="T57" fmla="*/ 406 h 570"/>
                  <a:gd name="T58" fmla="*/ 850 w 1028"/>
                  <a:gd name="T59" fmla="*/ 372 h 570"/>
                  <a:gd name="T60" fmla="*/ 756 w 1028"/>
                  <a:gd name="T61" fmla="*/ 388 h 570"/>
                  <a:gd name="T62" fmla="*/ 734 w 1028"/>
                  <a:gd name="T63" fmla="*/ 408 h 570"/>
                  <a:gd name="T64" fmla="*/ 654 w 1028"/>
                  <a:gd name="T65" fmla="*/ 414 h 570"/>
                  <a:gd name="T66" fmla="*/ 694 w 1028"/>
                  <a:gd name="T67" fmla="*/ 456 h 570"/>
                  <a:gd name="T68" fmla="*/ 640 w 1028"/>
                  <a:gd name="T69" fmla="*/ 438 h 570"/>
                  <a:gd name="T70" fmla="*/ 592 w 1028"/>
                  <a:gd name="T71" fmla="*/ 442 h 570"/>
                  <a:gd name="T72" fmla="*/ 540 w 1028"/>
                  <a:gd name="T73" fmla="*/ 444 h 570"/>
                  <a:gd name="T74" fmla="*/ 498 w 1028"/>
                  <a:gd name="T75" fmla="*/ 486 h 570"/>
                  <a:gd name="T76" fmla="*/ 462 w 1028"/>
                  <a:gd name="T77" fmla="*/ 502 h 570"/>
                  <a:gd name="T78" fmla="*/ 480 w 1028"/>
                  <a:gd name="T79" fmla="*/ 532 h 570"/>
                  <a:gd name="T80" fmla="*/ 464 w 1028"/>
                  <a:gd name="T81" fmla="*/ 570 h 570"/>
                  <a:gd name="T82" fmla="*/ 138 w 1028"/>
                  <a:gd name="T83" fmla="*/ 0 h 5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028" h="570">
                    <a:moveTo>
                      <a:pt x="408" y="8"/>
                    </a:moveTo>
                    <a:lnTo>
                      <a:pt x="574" y="12"/>
                    </a:lnTo>
                    <a:lnTo>
                      <a:pt x="592" y="0"/>
                    </a:lnTo>
                    <a:lnTo>
                      <a:pt x="602" y="6"/>
                    </a:lnTo>
                    <a:lnTo>
                      <a:pt x="576" y="20"/>
                    </a:lnTo>
                    <a:lnTo>
                      <a:pt x="426" y="20"/>
                    </a:lnTo>
                    <a:lnTo>
                      <a:pt x="430" y="38"/>
                    </a:lnTo>
                    <a:lnTo>
                      <a:pt x="570" y="36"/>
                    </a:lnTo>
                    <a:lnTo>
                      <a:pt x="596" y="24"/>
                    </a:lnTo>
                    <a:lnTo>
                      <a:pt x="596" y="36"/>
                    </a:lnTo>
                    <a:lnTo>
                      <a:pt x="570" y="48"/>
                    </a:lnTo>
                    <a:lnTo>
                      <a:pt x="434" y="48"/>
                    </a:lnTo>
                    <a:lnTo>
                      <a:pt x="452" y="64"/>
                    </a:lnTo>
                    <a:lnTo>
                      <a:pt x="584" y="64"/>
                    </a:lnTo>
                    <a:lnTo>
                      <a:pt x="592" y="74"/>
                    </a:lnTo>
                    <a:lnTo>
                      <a:pt x="602" y="80"/>
                    </a:lnTo>
                    <a:lnTo>
                      <a:pt x="610" y="96"/>
                    </a:lnTo>
                    <a:lnTo>
                      <a:pt x="584" y="96"/>
                    </a:lnTo>
                    <a:lnTo>
                      <a:pt x="580" y="108"/>
                    </a:lnTo>
                    <a:lnTo>
                      <a:pt x="594" y="110"/>
                    </a:lnTo>
                    <a:lnTo>
                      <a:pt x="594" y="130"/>
                    </a:lnTo>
                    <a:lnTo>
                      <a:pt x="742" y="178"/>
                    </a:lnTo>
                    <a:lnTo>
                      <a:pt x="792" y="182"/>
                    </a:lnTo>
                    <a:lnTo>
                      <a:pt x="834" y="174"/>
                    </a:lnTo>
                    <a:lnTo>
                      <a:pt x="882" y="158"/>
                    </a:lnTo>
                    <a:lnTo>
                      <a:pt x="888" y="168"/>
                    </a:lnTo>
                    <a:lnTo>
                      <a:pt x="874" y="176"/>
                    </a:lnTo>
                    <a:lnTo>
                      <a:pt x="882" y="192"/>
                    </a:lnTo>
                    <a:lnTo>
                      <a:pt x="878" y="206"/>
                    </a:lnTo>
                    <a:lnTo>
                      <a:pt x="932" y="204"/>
                    </a:lnTo>
                    <a:lnTo>
                      <a:pt x="982" y="190"/>
                    </a:lnTo>
                    <a:lnTo>
                      <a:pt x="1018" y="172"/>
                    </a:lnTo>
                    <a:lnTo>
                      <a:pt x="1028" y="182"/>
                    </a:lnTo>
                    <a:lnTo>
                      <a:pt x="1006" y="196"/>
                    </a:lnTo>
                    <a:lnTo>
                      <a:pt x="1012" y="206"/>
                    </a:lnTo>
                    <a:lnTo>
                      <a:pt x="996" y="228"/>
                    </a:lnTo>
                    <a:lnTo>
                      <a:pt x="1020" y="220"/>
                    </a:lnTo>
                    <a:lnTo>
                      <a:pt x="1010" y="242"/>
                    </a:lnTo>
                    <a:lnTo>
                      <a:pt x="1016" y="252"/>
                    </a:lnTo>
                    <a:lnTo>
                      <a:pt x="1004" y="264"/>
                    </a:lnTo>
                    <a:lnTo>
                      <a:pt x="966" y="282"/>
                    </a:lnTo>
                    <a:lnTo>
                      <a:pt x="976" y="298"/>
                    </a:lnTo>
                    <a:lnTo>
                      <a:pt x="994" y="298"/>
                    </a:lnTo>
                    <a:lnTo>
                      <a:pt x="968" y="316"/>
                    </a:lnTo>
                    <a:lnTo>
                      <a:pt x="962" y="332"/>
                    </a:lnTo>
                    <a:lnTo>
                      <a:pt x="948" y="334"/>
                    </a:lnTo>
                    <a:lnTo>
                      <a:pt x="934" y="326"/>
                    </a:lnTo>
                    <a:lnTo>
                      <a:pt x="908" y="348"/>
                    </a:lnTo>
                    <a:lnTo>
                      <a:pt x="920" y="372"/>
                    </a:lnTo>
                    <a:lnTo>
                      <a:pt x="924" y="410"/>
                    </a:lnTo>
                    <a:lnTo>
                      <a:pt x="906" y="398"/>
                    </a:lnTo>
                    <a:lnTo>
                      <a:pt x="906" y="412"/>
                    </a:lnTo>
                    <a:lnTo>
                      <a:pt x="918" y="422"/>
                    </a:lnTo>
                    <a:lnTo>
                      <a:pt x="916" y="434"/>
                    </a:lnTo>
                    <a:lnTo>
                      <a:pt x="892" y="434"/>
                    </a:lnTo>
                    <a:lnTo>
                      <a:pt x="890" y="420"/>
                    </a:lnTo>
                    <a:lnTo>
                      <a:pt x="900" y="400"/>
                    </a:lnTo>
                    <a:lnTo>
                      <a:pt x="886" y="406"/>
                    </a:lnTo>
                    <a:lnTo>
                      <a:pt x="892" y="358"/>
                    </a:lnTo>
                    <a:lnTo>
                      <a:pt x="850" y="372"/>
                    </a:lnTo>
                    <a:lnTo>
                      <a:pt x="804" y="384"/>
                    </a:lnTo>
                    <a:lnTo>
                      <a:pt x="756" y="388"/>
                    </a:lnTo>
                    <a:lnTo>
                      <a:pt x="754" y="412"/>
                    </a:lnTo>
                    <a:lnTo>
                      <a:pt x="734" y="408"/>
                    </a:lnTo>
                    <a:lnTo>
                      <a:pt x="696" y="390"/>
                    </a:lnTo>
                    <a:lnTo>
                      <a:pt x="654" y="414"/>
                    </a:lnTo>
                    <a:lnTo>
                      <a:pt x="698" y="438"/>
                    </a:lnTo>
                    <a:lnTo>
                      <a:pt x="694" y="456"/>
                    </a:lnTo>
                    <a:lnTo>
                      <a:pt x="684" y="462"/>
                    </a:lnTo>
                    <a:lnTo>
                      <a:pt x="640" y="438"/>
                    </a:lnTo>
                    <a:lnTo>
                      <a:pt x="620" y="468"/>
                    </a:lnTo>
                    <a:lnTo>
                      <a:pt x="592" y="442"/>
                    </a:lnTo>
                    <a:lnTo>
                      <a:pt x="574" y="468"/>
                    </a:lnTo>
                    <a:lnTo>
                      <a:pt x="540" y="444"/>
                    </a:lnTo>
                    <a:lnTo>
                      <a:pt x="520" y="476"/>
                    </a:lnTo>
                    <a:lnTo>
                      <a:pt x="498" y="486"/>
                    </a:lnTo>
                    <a:lnTo>
                      <a:pt x="466" y="482"/>
                    </a:lnTo>
                    <a:lnTo>
                      <a:pt x="462" y="502"/>
                    </a:lnTo>
                    <a:lnTo>
                      <a:pt x="486" y="514"/>
                    </a:lnTo>
                    <a:lnTo>
                      <a:pt x="480" y="532"/>
                    </a:lnTo>
                    <a:lnTo>
                      <a:pt x="460" y="540"/>
                    </a:lnTo>
                    <a:lnTo>
                      <a:pt x="464" y="570"/>
                    </a:lnTo>
                    <a:lnTo>
                      <a:pt x="0" y="562"/>
                    </a:lnTo>
                    <a:lnTo>
                      <a:pt x="138" y="0"/>
                    </a:lnTo>
                    <a:lnTo>
                      <a:pt x="408" y="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126999" name="Freeform 23"/>
              <p:cNvSpPr>
                <a:spLocks/>
              </p:cNvSpPr>
              <p:nvPr/>
            </p:nvSpPr>
            <p:spPr bwMode="ltGray">
              <a:xfrm>
                <a:off x="3136" y="2335"/>
                <a:ext cx="142" cy="90"/>
              </a:xfrm>
              <a:custGeom>
                <a:avLst/>
                <a:gdLst>
                  <a:gd name="T0" fmla="*/ 0 w 142"/>
                  <a:gd name="T1" fmla="*/ 90 h 90"/>
                  <a:gd name="T2" fmla="*/ 2 w 142"/>
                  <a:gd name="T3" fmla="*/ 4 h 90"/>
                  <a:gd name="T4" fmla="*/ 14 w 142"/>
                  <a:gd name="T5" fmla="*/ 2 h 90"/>
                  <a:gd name="T6" fmla="*/ 12 w 142"/>
                  <a:gd name="T7" fmla="*/ 74 h 90"/>
                  <a:gd name="T8" fmla="*/ 40 w 142"/>
                  <a:gd name="T9" fmla="*/ 68 h 90"/>
                  <a:gd name="T10" fmla="*/ 34 w 142"/>
                  <a:gd name="T11" fmla="*/ 2 h 90"/>
                  <a:gd name="T12" fmla="*/ 50 w 142"/>
                  <a:gd name="T13" fmla="*/ 4 h 90"/>
                  <a:gd name="T14" fmla="*/ 52 w 142"/>
                  <a:gd name="T15" fmla="*/ 70 h 90"/>
                  <a:gd name="T16" fmla="*/ 90 w 142"/>
                  <a:gd name="T17" fmla="*/ 28 h 90"/>
                  <a:gd name="T18" fmla="*/ 104 w 142"/>
                  <a:gd name="T19" fmla="*/ 28 h 90"/>
                  <a:gd name="T20" fmla="*/ 72 w 142"/>
                  <a:gd name="T21" fmla="*/ 64 h 90"/>
                  <a:gd name="T22" fmla="*/ 102 w 142"/>
                  <a:gd name="T23" fmla="*/ 62 h 90"/>
                  <a:gd name="T24" fmla="*/ 92 w 142"/>
                  <a:gd name="T25" fmla="*/ 0 h 90"/>
                  <a:gd name="T26" fmla="*/ 106 w 142"/>
                  <a:gd name="T27" fmla="*/ 2 h 90"/>
                  <a:gd name="T28" fmla="*/ 112 w 142"/>
                  <a:gd name="T29" fmla="*/ 60 h 90"/>
                  <a:gd name="T30" fmla="*/ 128 w 142"/>
                  <a:gd name="T31" fmla="*/ 62 h 90"/>
                  <a:gd name="T32" fmla="*/ 124 w 142"/>
                  <a:gd name="T33" fmla="*/ 16 h 90"/>
                  <a:gd name="T34" fmla="*/ 114 w 142"/>
                  <a:gd name="T35" fmla="*/ 28 h 90"/>
                  <a:gd name="T36" fmla="*/ 120 w 142"/>
                  <a:gd name="T37" fmla="*/ 4 h 90"/>
                  <a:gd name="T38" fmla="*/ 136 w 142"/>
                  <a:gd name="T39" fmla="*/ 0 h 90"/>
                  <a:gd name="T40" fmla="*/ 142 w 142"/>
                  <a:gd name="T41" fmla="*/ 60 h 90"/>
                  <a:gd name="T42" fmla="*/ 116 w 142"/>
                  <a:gd name="T43" fmla="*/ 78 h 90"/>
                  <a:gd name="T44" fmla="*/ 0 w 142"/>
                  <a:gd name="T45" fmla="*/ 90 h 9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42" h="90">
                    <a:moveTo>
                      <a:pt x="0" y="90"/>
                    </a:moveTo>
                    <a:lnTo>
                      <a:pt x="2" y="4"/>
                    </a:lnTo>
                    <a:lnTo>
                      <a:pt x="14" y="2"/>
                    </a:lnTo>
                    <a:lnTo>
                      <a:pt x="12" y="74"/>
                    </a:lnTo>
                    <a:lnTo>
                      <a:pt x="40" y="68"/>
                    </a:lnTo>
                    <a:lnTo>
                      <a:pt x="34" y="2"/>
                    </a:lnTo>
                    <a:lnTo>
                      <a:pt x="50" y="4"/>
                    </a:lnTo>
                    <a:lnTo>
                      <a:pt x="52" y="70"/>
                    </a:lnTo>
                    <a:lnTo>
                      <a:pt x="90" y="28"/>
                    </a:lnTo>
                    <a:lnTo>
                      <a:pt x="104" y="28"/>
                    </a:lnTo>
                    <a:lnTo>
                      <a:pt x="72" y="64"/>
                    </a:lnTo>
                    <a:lnTo>
                      <a:pt x="102" y="62"/>
                    </a:lnTo>
                    <a:lnTo>
                      <a:pt x="92" y="0"/>
                    </a:lnTo>
                    <a:lnTo>
                      <a:pt x="106" y="2"/>
                    </a:lnTo>
                    <a:lnTo>
                      <a:pt x="112" y="60"/>
                    </a:lnTo>
                    <a:lnTo>
                      <a:pt x="128" y="62"/>
                    </a:lnTo>
                    <a:lnTo>
                      <a:pt x="124" y="16"/>
                    </a:lnTo>
                    <a:lnTo>
                      <a:pt x="114" y="28"/>
                    </a:lnTo>
                    <a:lnTo>
                      <a:pt x="120" y="4"/>
                    </a:lnTo>
                    <a:lnTo>
                      <a:pt x="136" y="0"/>
                    </a:lnTo>
                    <a:lnTo>
                      <a:pt x="142" y="60"/>
                    </a:lnTo>
                    <a:lnTo>
                      <a:pt x="116" y="78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127000" name="Freeform 24"/>
              <p:cNvSpPr>
                <a:spLocks/>
              </p:cNvSpPr>
              <p:nvPr/>
            </p:nvSpPr>
            <p:spPr bwMode="ltGray">
              <a:xfrm>
                <a:off x="1879" y="2312"/>
                <a:ext cx="989" cy="588"/>
              </a:xfrm>
              <a:custGeom>
                <a:avLst/>
                <a:gdLst>
                  <a:gd name="T0" fmla="*/ 990 w 990"/>
                  <a:gd name="T1" fmla="*/ 0 h 588"/>
                  <a:gd name="T2" fmla="*/ 534 w 990"/>
                  <a:gd name="T3" fmla="*/ 38 h 588"/>
                  <a:gd name="T4" fmla="*/ 506 w 990"/>
                  <a:gd name="T5" fmla="*/ 62 h 588"/>
                  <a:gd name="T6" fmla="*/ 548 w 990"/>
                  <a:gd name="T7" fmla="*/ 58 h 588"/>
                  <a:gd name="T8" fmla="*/ 508 w 990"/>
                  <a:gd name="T9" fmla="*/ 86 h 588"/>
                  <a:gd name="T10" fmla="*/ 552 w 990"/>
                  <a:gd name="T11" fmla="*/ 86 h 588"/>
                  <a:gd name="T12" fmla="*/ 482 w 990"/>
                  <a:gd name="T13" fmla="*/ 112 h 588"/>
                  <a:gd name="T14" fmla="*/ 414 w 990"/>
                  <a:gd name="T15" fmla="*/ 90 h 588"/>
                  <a:gd name="T16" fmla="*/ 410 w 990"/>
                  <a:gd name="T17" fmla="*/ 102 h 588"/>
                  <a:gd name="T18" fmla="*/ 410 w 990"/>
                  <a:gd name="T19" fmla="*/ 116 h 588"/>
                  <a:gd name="T20" fmla="*/ 384 w 990"/>
                  <a:gd name="T21" fmla="*/ 122 h 588"/>
                  <a:gd name="T22" fmla="*/ 472 w 990"/>
                  <a:gd name="T23" fmla="*/ 98 h 588"/>
                  <a:gd name="T24" fmla="*/ 406 w 990"/>
                  <a:gd name="T25" fmla="*/ 144 h 588"/>
                  <a:gd name="T26" fmla="*/ 390 w 990"/>
                  <a:gd name="T27" fmla="*/ 160 h 588"/>
                  <a:gd name="T28" fmla="*/ 396 w 990"/>
                  <a:gd name="T29" fmla="*/ 200 h 588"/>
                  <a:gd name="T30" fmla="*/ 374 w 990"/>
                  <a:gd name="T31" fmla="*/ 182 h 588"/>
                  <a:gd name="T32" fmla="*/ 364 w 990"/>
                  <a:gd name="T33" fmla="*/ 216 h 588"/>
                  <a:gd name="T34" fmla="*/ 322 w 990"/>
                  <a:gd name="T35" fmla="*/ 234 h 588"/>
                  <a:gd name="T36" fmla="*/ 290 w 990"/>
                  <a:gd name="T37" fmla="*/ 196 h 588"/>
                  <a:gd name="T38" fmla="*/ 280 w 990"/>
                  <a:gd name="T39" fmla="*/ 216 h 588"/>
                  <a:gd name="T40" fmla="*/ 270 w 990"/>
                  <a:gd name="T41" fmla="*/ 252 h 588"/>
                  <a:gd name="T42" fmla="*/ 184 w 990"/>
                  <a:gd name="T43" fmla="*/ 280 h 588"/>
                  <a:gd name="T44" fmla="*/ 130 w 990"/>
                  <a:gd name="T45" fmla="*/ 258 h 588"/>
                  <a:gd name="T46" fmla="*/ 144 w 990"/>
                  <a:gd name="T47" fmla="*/ 288 h 588"/>
                  <a:gd name="T48" fmla="*/ 66 w 990"/>
                  <a:gd name="T49" fmla="*/ 308 h 588"/>
                  <a:gd name="T50" fmla="*/ 18 w 990"/>
                  <a:gd name="T51" fmla="*/ 286 h 588"/>
                  <a:gd name="T52" fmla="*/ 24 w 990"/>
                  <a:gd name="T53" fmla="*/ 310 h 588"/>
                  <a:gd name="T54" fmla="*/ 18 w 990"/>
                  <a:gd name="T55" fmla="*/ 342 h 588"/>
                  <a:gd name="T56" fmla="*/ 0 w 990"/>
                  <a:gd name="T57" fmla="*/ 348 h 588"/>
                  <a:gd name="T58" fmla="*/ 52 w 990"/>
                  <a:gd name="T59" fmla="*/ 374 h 588"/>
                  <a:gd name="T60" fmla="*/ 60 w 990"/>
                  <a:gd name="T61" fmla="*/ 394 h 588"/>
                  <a:gd name="T62" fmla="*/ 36 w 990"/>
                  <a:gd name="T63" fmla="*/ 406 h 588"/>
                  <a:gd name="T64" fmla="*/ 76 w 990"/>
                  <a:gd name="T65" fmla="*/ 426 h 588"/>
                  <a:gd name="T66" fmla="*/ 104 w 990"/>
                  <a:gd name="T67" fmla="*/ 440 h 588"/>
                  <a:gd name="T68" fmla="*/ 94 w 990"/>
                  <a:gd name="T69" fmla="*/ 488 h 588"/>
                  <a:gd name="T70" fmla="*/ 110 w 990"/>
                  <a:gd name="T71" fmla="*/ 498 h 588"/>
                  <a:gd name="T72" fmla="*/ 118 w 990"/>
                  <a:gd name="T73" fmla="*/ 518 h 588"/>
                  <a:gd name="T74" fmla="*/ 116 w 990"/>
                  <a:gd name="T75" fmla="*/ 476 h 588"/>
                  <a:gd name="T76" fmla="*/ 130 w 990"/>
                  <a:gd name="T77" fmla="*/ 448 h 588"/>
                  <a:gd name="T78" fmla="*/ 180 w 990"/>
                  <a:gd name="T79" fmla="*/ 426 h 588"/>
                  <a:gd name="T80" fmla="*/ 212 w 990"/>
                  <a:gd name="T81" fmla="*/ 440 h 588"/>
                  <a:gd name="T82" fmla="*/ 222 w 990"/>
                  <a:gd name="T83" fmla="*/ 424 h 588"/>
                  <a:gd name="T84" fmla="*/ 246 w 990"/>
                  <a:gd name="T85" fmla="*/ 442 h 588"/>
                  <a:gd name="T86" fmla="*/ 260 w 990"/>
                  <a:gd name="T87" fmla="*/ 434 h 588"/>
                  <a:gd name="T88" fmla="*/ 244 w 990"/>
                  <a:gd name="T89" fmla="*/ 462 h 588"/>
                  <a:gd name="T90" fmla="*/ 350 w 990"/>
                  <a:gd name="T91" fmla="*/ 444 h 588"/>
                  <a:gd name="T92" fmla="*/ 344 w 990"/>
                  <a:gd name="T93" fmla="*/ 472 h 588"/>
                  <a:gd name="T94" fmla="*/ 330 w 990"/>
                  <a:gd name="T95" fmla="*/ 528 h 588"/>
                  <a:gd name="T96" fmla="*/ 414 w 990"/>
                  <a:gd name="T97" fmla="*/ 474 h 588"/>
                  <a:gd name="T98" fmla="*/ 480 w 990"/>
                  <a:gd name="T99" fmla="*/ 502 h 588"/>
                  <a:gd name="T100" fmla="*/ 526 w 990"/>
                  <a:gd name="T101" fmla="*/ 528 h 588"/>
                  <a:gd name="T102" fmla="*/ 494 w 990"/>
                  <a:gd name="T103" fmla="*/ 556 h 588"/>
                  <a:gd name="T104" fmla="*/ 528 w 990"/>
                  <a:gd name="T105" fmla="*/ 588 h 588"/>
                  <a:gd name="T106" fmla="*/ 844 w 990"/>
                  <a:gd name="T107" fmla="*/ 532 h 5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90" h="588">
                    <a:moveTo>
                      <a:pt x="844" y="532"/>
                    </a:moveTo>
                    <a:lnTo>
                      <a:pt x="990" y="0"/>
                    </a:lnTo>
                    <a:lnTo>
                      <a:pt x="554" y="10"/>
                    </a:lnTo>
                    <a:lnTo>
                      <a:pt x="534" y="38"/>
                    </a:lnTo>
                    <a:lnTo>
                      <a:pt x="506" y="50"/>
                    </a:lnTo>
                    <a:lnTo>
                      <a:pt x="506" y="62"/>
                    </a:lnTo>
                    <a:lnTo>
                      <a:pt x="550" y="38"/>
                    </a:lnTo>
                    <a:lnTo>
                      <a:pt x="548" y="58"/>
                    </a:lnTo>
                    <a:lnTo>
                      <a:pt x="506" y="74"/>
                    </a:lnTo>
                    <a:lnTo>
                      <a:pt x="508" y="86"/>
                    </a:lnTo>
                    <a:lnTo>
                      <a:pt x="550" y="64"/>
                    </a:lnTo>
                    <a:lnTo>
                      <a:pt x="552" y="86"/>
                    </a:lnTo>
                    <a:lnTo>
                      <a:pt x="506" y="104"/>
                    </a:lnTo>
                    <a:lnTo>
                      <a:pt x="482" y="112"/>
                    </a:lnTo>
                    <a:lnTo>
                      <a:pt x="480" y="72"/>
                    </a:lnTo>
                    <a:lnTo>
                      <a:pt x="414" y="90"/>
                    </a:lnTo>
                    <a:lnTo>
                      <a:pt x="394" y="84"/>
                    </a:lnTo>
                    <a:lnTo>
                      <a:pt x="410" y="102"/>
                    </a:lnTo>
                    <a:lnTo>
                      <a:pt x="472" y="84"/>
                    </a:lnTo>
                    <a:lnTo>
                      <a:pt x="410" y="116"/>
                    </a:lnTo>
                    <a:lnTo>
                      <a:pt x="390" y="110"/>
                    </a:lnTo>
                    <a:lnTo>
                      <a:pt x="384" y="122"/>
                    </a:lnTo>
                    <a:lnTo>
                      <a:pt x="404" y="128"/>
                    </a:lnTo>
                    <a:lnTo>
                      <a:pt x="472" y="98"/>
                    </a:lnTo>
                    <a:lnTo>
                      <a:pt x="472" y="122"/>
                    </a:lnTo>
                    <a:lnTo>
                      <a:pt x="406" y="144"/>
                    </a:lnTo>
                    <a:lnTo>
                      <a:pt x="402" y="160"/>
                    </a:lnTo>
                    <a:lnTo>
                      <a:pt x="390" y="160"/>
                    </a:lnTo>
                    <a:lnTo>
                      <a:pt x="402" y="172"/>
                    </a:lnTo>
                    <a:lnTo>
                      <a:pt x="396" y="200"/>
                    </a:lnTo>
                    <a:lnTo>
                      <a:pt x="382" y="202"/>
                    </a:lnTo>
                    <a:lnTo>
                      <a:pt x="374" y="182"/>
                    </a:lnTo>
                    <a:lnTo>
                      <a:pt x="364" y="190"/>
                    </a:lnTo>
                    <a:lnTo>
                      <a:pt x="364" y="216"/>
                    </a:lnTo>
                    <a:lnTo>
                      <a:pt x="352" y="226"/>
                    </a:lnTo>
                    <a:lnTo>
                      <a:pt x="322" y="234"/>
                    </a:lnTo>
                    <a:lnTo>
                      <a:pt x="300" y="218"/>
                    </a:lnTo>
                    <a:lnTo>
                      <a:pt x="290" y="196"/>
                    </a:lnTo>
                    <a:lnTo>
                      <a:pt x="276" y="198"/>
                    </a:lnTo>
                    <a:lnTo>
                      <a:pt x="280" y="216"/>
                    </a:lnTo>
                    <a:lnTo>
                      <a:pt x="268" y="238"/>
                    </a:lnTo>
                    <a:lnTo>
                      <a:pt x="270" y="252"/>
                    </a:lnTo>
                    <a:lnTo>
                      <a:pt x="222" y="278"/>
                    </a:lnTo>
                    <a:lnTo>
                      <a:pt x="184" y="280"/>
                    </a:lnTo>
                    <a:lnTo>
                      <a:pt x="156" y="274"/>
                    </a:lnTo>
                    <a:lnTo>
                      <a:pt x="130" y="258"/>
                    </a:lnTo>
                    <a:lnTo>
                      <a:pt x="120" y="268"/>
                    </a:lnTo>
                    <a:lnTo>
                      <a:pt x="144" y="288"/>
                    </a:lnTo>
                    <a:lnTo>
                      <a:pt x="112" y="304"/>
                    </a:lnTo>
                    <a:lnTo>
                      <a:pt x="66" y="308"/>
                    </a:lnTo>
                    <a:lnTo>
                      <a:pt x="34" y="298"/>
                    </a:lnTo>
                    <a:lnTo>
                      <a:pt x="18" y="286"/>
                    </a:lnTo>
                    <a:lnTo>
                      <a:pt x="8" y="296"/>
                    </a:lnTo>
                    <a:lnTo>
                      <a:pt x="24" y="310"/>
                    </a:lnTo>
                    <a:lnTo>
                      <a:pt x="26" y="332"/>
                    </a:lnTo>
                    <a:lnTo>
                      <a:pt x="18" y="342"/>
                    </a:lnTo>
                    <a:lnTo>
                      <a:pt x="6" y="334"/>
                    </a:lnTo>
                    <a:lnTo>
                      <a:pt x="0" y="348"/>
                    </a:lnTo>
                    <a:lnTo>
                      <a:pt x="20" y="364"/>
                    </a:lnTo>
                    <a:lnTo>
                      <a:pt x="52" y="374"/>
                    </a:lnTo>
                    <a:lnTo>
                      <a:pt x="66" y="382"/>
                    </a:lnTo>
                    <a:lnTo>
                      <a:pt x="60" y="394"/>
                    </a:lnTo>
                    <a:lnTo>
                      <a:pt x="38" y="392"/>
                    </a:lnTo>
                    <a:lnTo>
                      <a:pt x="36" y="406"/>
                    </a:lnTo>
                    <a:lnTo>
                      <a:pt x="62" y="410"/>
                    </a:lnTo>
                    <a:lnTo>
                      <a:pt x="76" y="426"/>
                    </a:lnTo>
                    <a:lnTo>
                      <a:pt x="104" y="422"/>
                    </a:lnTo>
                    <a:lnTo>
                      <a:pt x="104" y="440"/>
                    </a:lnTo>
                    <a:lnTo>
                      <a:pt x="94" y="460"/>
                    </a:lnTo>
                    <a:lnTo>
                      <a:pt x="94" y="488"/>
                    </a:lnTo>
                    <a:lnTo>
                      <a:pt x="110" y="482"/>
                    </a:lnTo>
                    <a:lnTo>
                      <a:pt x="110" y="498"/>
                    </a:lnTo>
                    <a:lnTo>
                      <a:pt x="96" y="514"/>
                    </a:lnTo>
                    <a:lnTo>
                      <a:pt x="118" y="518"/>
                    </a:lnTo>
                    <a:lnTo>
                      <a:pt x="124" y="506"/>
                    </a:lnTo>
                    <a:lnTo>
                      <a:pt x="116" y="476"/>
                    </a:lnTo>
                    <a:lnTo>
                      <a:pt x="134" y="486"/>
                    </a:lnTo>
                    <a:lnTo>
                      <a:pt x="130" y="448"/>
                    </a:lnTo>
                    <a:lnTo>
                      <a:pt x="118" y="432"/>
                    </a:lnTo>
                    <a:lnTo>
                      <a:pt x="180" y="426"/>
                    </a:lnTo>
                    <a:lnTo>
                      <a:pt x="188" y="442"/>
                    </a:lnTo>
                    <a:lnTo>
                      <a:pt x="212" y="440"/>
                    </a:lnTo>
                    <a:lnTo>
                      <a:pt x="208" y="422"/>
                    </a:lnTo>
                    <a:lnTo>
                      <a:pt x="222" y="424"/>
                    </a:lnTo>
                    <a:lnTo>
                      <a:pt x="228" y="442"/>
                    </a:lnTo>
                    <a:lnTo>
                      <a:pt x="246" y="442"/>
                    </a:lnTo>
                    <a:lnTo>
                      <a:pt x="244" y="426"/>
                    </a:lnTo>
                    <a:lnTo>
                      <a:pt x="260" y="434"/>
                    </a:lnTo>
                    <a:lnTo>
                      <a:pt x="288" y="428"/>
                    </a:lnTo>
                    <a:lnTo>
                      <a:pt x="244" y="462"/>
                    </a:lnTo>
                    <a:lnTo>
                      <a:pt x="266" y="492"/>
                    </a:lnTo>
                    <a:lnTo>
                      <a:pt x="350" y="444"/>
                    </a:lnTo>
                    <a:lnTo>
                      <a:pt x="368" y="452"/>
                    </a:lnTo>
                    <a:lnTo>
                      <a:pt x="344" y="472"/>
                    </a:lnTo>
                    <a:lnTo>
                      <a:pt x="300" y="502"/>
                    </a:lnTo>
                    <a:lnTo>
                      <a:pt x="330" y="528"/>
                    </a:lnTo>
                    <a:lnTo>
                      <a:pt x="370" y="502"/>
                    </a:lnTo>
                    <a:lnTo>
                      <a:pt x="414" y="474"/>
                    </a:lnTo>
                    <a:lnTo>
                      <a:pt x="426" y="508"/>
                    </a:lnTo>
                    <a:lnTo>
                      <a:pt x="480" y="502"/>
                    </a:lnTo>
                    <a:lnTo>
                      <a:pt x="476" y="524"/>
                    </a:lnTo>
                    <a:lnTo>
                      <a:pt x="526" y="528"/>
                    </a:lnTo>
                    <a:lnTo>
                      <a:pt x="516" y="542"/>
                    </a:lnTo>
                    <a:lnTo>
                      <a:pt x="494" y="556"/>
                    </a:lnTo>
                    <a:lnTo>
                      <a:pt x="512" y="582"/>
                    </a:lnTo>
                    <a:lnTo>
                      <a:pt x="528" y="588"/>
                    </a:lnTo>
                    <a:lnTo>
                      <a:pt x="836" y="568"/>
                    </a:lnTo>
                    <a:lnTo>
                      <a:pt x="844" y="53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127001" name="Freeform 25"/>
              <p:cNvSpPr>
                <a:spLocks/>
              </p:cNvSpPr>
              <p:nvPr/>
            </p:nvSpPr>
            <p:spPr bwMode="ltGray">
              <a:xfrm>
                <a:off x="2288" y="2350"/>
                <a:ext cx="128" cy="132"/>
              </a:xfrm>
              <a:custGeom>
                <a:avLst/>
                <a:gdLst>
                  <a:gd name="T0" fmla="*/ 129 w 129"/>
                  <a:gd name="T1" fmla="*/ 78 h 132"/>
                  <a:gd name="T2" fmla="*/ 127 w 129"/>
                  <a:gd name="T3" fmla="*/ 0 h 132"/>
                  <a:gd name="T4" fmla="*/ 119 w 129"/>
                  <a:gd name="T5" fmla="*/ 4 h 132"/>
                  <a:gd name="T6" fmla="*/ 119 w 129"/>
                  <a:gd name="T7" fmla="*/ 66 h 132"/>
                  <a:gd name="T8" fmla="*/ 107 w 129"/>
                  <a:gd name="T9" fmla="*/ 72 h 132"/>
                  <a:gd name="T10" fmla="*/ 109 w 129"/>
                  <a:gd name="T11" fmla="*/ 10 h 132"/>
                  <a:gd name="T12" fmla="*/ 97 w 129"/>
                  <a:gd name="T13" fmla="*/ 14 h 132"/>
                  <a:gd name="T14" fmla="*/ 99 w 129"/>
                  <a:gd name="T15" fmla="*/ 88 h 132"/>
                  <a:gd name="T16" fmla="*/ 47 w 129"/>
                  <a:gd name="T17" fmla="*/ 108 h 132"/>
                  <a:gd name="T18" fmla="*/ 41 w 129"/>
                  <a:gd name="T19" fmla="*/ 46 h 132"/>
                  <a:gd name="T20" fmla="*/ 33 w 129"/>
                  <a:gd name="T21" fmla="*/ 48 h 132"/>
                  <a:gd name="T22" fmla="*/ 33 w 129"/>
                  <a:gd name="T23" fmla="*/ 104 h 132"/>
                  <a:gd name="T24" fmla="*/ 15 w 129"/>
                  <a:gd name="T25" fmla="*/ 110 h 132"/>
                  <a:gd name="T26" fmla="*/ 15 w 129"/>
                  <a:gd name="T27" fmla="*/ 52 h 132"/>
                  <a:gd name="T28" fmla="*/ 1 w 129"/>
                  <a:gd name="T29" fmla="*/ 58 h 132"/>
                  <a:gd name="T30" fmla="*/ 7 w 129"/>
                  <a:gd name="T31" fmla="*/ 132 h 132"/>
                  <a:gd name="T32" fmla="*/ 129 w 129"/>
                  <a:gd name="T33" fmla="*/ 78 h 1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9" h="132">
                    <a:moveTo>
                      <a:pt x="129" y="78"/>
                    </a:moveTo>
                    <a:lnTo>
                      <a:pt x="127" y="0"/>
                    </a:lnTo>
                    <a:lnTo>
                      <a:pt x="119" y="4"/>
                    </a:lnTo>
                    <a:lnTo>
                      <a:pt x="119" y="66"/>
                    </a:lnTo>
                    <a:lnTo>
                      <a:pt x="107" y="72"/>
                    </a:lnTo>
                    <a:lnTo>
                      <a:pt x="109" y="10"/>
                    </a:lnTo>
                    <a:lnTo>
                      <a:pt x="97" y="14"/>
                    </a:lnTo>
                    <a:lnTo>
                      <a:pt x="99" y="88"/>
                    </a:lnTo>
                    <a:lnTo>
                      <a:pt x="47" y="108"/>
                    </a:lnTo>
                    <a:lnTo>
                      <a:pt x="41" y="46"/>
                    </a:lnTo>
                    <a:lnTo>
                      <a:pt x="33" y="48"/>
                    </a:lnTo>
                    <a:lnTo>
                      <a:pt x="33" y="104"/>
                    </a:lnTo>
                    <a:lnTo>
                      <a:pt x="15" y="110"/>
                    </a:lnTo>
                    <a:lnTo>
                      <a:pt x="15" y="52"/>
                    </a:lnTo>
                    <a:cubicBezTo>
                      <a:pt x="0" y="56"/>
                      <a:pt x="1" y="51"/>
                      <a:pt x="1" y="58"/>
                    </a:cubicBezTo>
                    <a:lnTo>
                      <a:pt x="7" y="132"/>
                    </a:lnTo>
                    <a:lnTo>
                      <a:pt x="129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grpSp>
            <p:nvGrpSpPr>
              <p:cNvPr id="1041" name="Group 26"/>
              <p:cNvGrpSpPr>
                <a:grpSpLocks/>
              </p:cNvGrpSpPr>
              <p:nvPr/>
            </p:nvGrpSpPr>
            <p:grpSpPr bwMode="auto">
              <a:xfrm>
                <a:off x="1838" y="2868"/>
                <a:ext cx="1950" cy="604"/>
                <a:chOff x="1838" y="2868"/>
                <a:chExt cx="1950" cy="604"/>
              </a:xfrm>
            </p:grpSpPr>
            <p:sp>
              <p:nvSpPr>
                <p:cNvPr id="127003" name="Freeform 27"/>
                <p:cNvSpPr>
                  <a:spLocks/>
                </p:cNvSpPr>
                <p:nvPr/>
              </p:nvSpPr>
              <p:spPr bwMode="ltGray">
                <a:xfrm>
                  <a:off x="1838" y="2870"/>
                  <a:ext cx="1057" cy="602"/>
                </a:xfrm>
                <a:custGeom>
                  <a:avLst/>
                  <a:gdLst>
                    <a:gd name="T0" fmla="*/ 1056 w 1056"/>
                    <a:gd name="T1" fmla="*/ 590 h 604"/>
                    <a:gd name="T2" fmla="*/ 512 w 1056"/>
                    <a:gd name="T3" fmla="*/ 584 h 604"/>
                    <a:gd name="T4" fmla="*/ 510 w 1056"/>
                    <a:gd name="T5" fmla="*/ 566 h 604"/>
                    <a:gd name="T6" fmla="*/ 532 w 1056"/>
                    <a:gd name="T7" fmla="*/ 532 h 604"/>
                    <a:gd name="T8" fmla="*/ 490 w 1056"/>
                    <a:gd name="T9" fmla="*/ 528 h 604"/>
                    <a:gd name="T10" fmla="*/ 470 w 1056"/>
                    <a:gd name="T11" fmla="*/ 514 h 604"/>
                    <a:gd name="T12" fmla="*/ 462 w 1056"/>
                    <a:gd name="T13" fmla="*/ 492 h 604"/>
                    <a:gd name="T14" fmla="*/ 430 w 1056"/>
                    <a:gd name="T15" fmla="*/ 496 h 604"/>
                    <a:gd name="T16" fmla="*/ 400 w 1056"/>
                    <a:gd name="T17" fmla="*/ 516 h 604"/>
                    <a:gd name="T18" fmla="*/ 382 w 1056"/>
                    <a:gd name="T19" fmla="*/ 504 h 604"/>
                    <a:gd name="T20" fmla="*/ 312 w 1056"/>
                    <a:gd name="T21" fmla="*/ 520 h 604"/>
                    <a:gd name="T22" fmla="*/ 348 w 1056"/>
                    <a:gd name="T23" fmla="*/ 462 h 604"/>
                    <a:gd name="T24" fmla="*/ 322 w 1056"/>
                    <a:gd name="T25" fmla="*/ 448 h 604"/>
                    <a:gd name="T26" fmla="*/ 250 w 1056"/>
                    <a:gd name="T27" fmla="*/ 468 h 604"/>
                    <a:gd name="T28" fmla="*/ 242 w 1056"/>
                    <a:gd name="T29" fmla="*/ 438 h 604"/>
                    <a:gd name="T30" fmla="*/ 282 w 1056"/>
                    <a:gd name="T31" fmla="*/ 422 h 604"/>
                    <a:gd name="T32" fmla="*/ 220 w 1056"/>
                    <a:gd name="T33" fmla="*/ 428 h 604"/>
                    <a:gd name="T34" fmla="*/ 162 w 1056"/>
                    <a:gd name="T35" fmla="*/ 422 h 604"/>
                    <a:gd name="T36" fmla="*/ 114 w 1056"/>
                    <a:gd name="T37" fmla="*/ 444 h 604"/>
                    <a:gd name="T38" fmla="*/ 126 w 1056"/>
                    <a:gd name="T39" fmla="*/ 484 h 604"/>
                    <a:gd name="T40" fmla="*/ 112 w 1056"/>
                    <a:gd name="T41" fmla="*/ 490 h 604"/>
                    <a:gd name="T42" fmla="*/ 106 w 1056"/>
                    <a:gd name="T43" fmla="*/ 512 h 604"/>
                    <a:gd name="T44" fmla="*/ 104 w 1056"/>
                    <a:gd name="T45" fmla="*/ 480 h 604"/>
                    <a:gd name="T46" fmla="*/ 96 w 1056"/>
                    <a:gd name="T47" fmla="*/ 440 h 604"/>
                    <a:gd name="T48" fmla="*/ 76 w 1056"/>
                    <a:gd name="T49" fmla="*/ 418 h 604"/>
                    <a:gd name="T50" fmla="*/ 38 w 1056"/>
                    <a:gd name="T51" fmla="*/ 390 h 604"/>
                    <a:gd name="T52" fmla="*/ 50 w 1056"/>
                    <a:gd name="T53" fmla="*/ 374 h 604"/>
                    <a:gd name="T54" fmla="*/ 20 w 1056"/>
                    <a:gd name="T55" fmla="*/ 324 h 604"/>
                    <a:gd name="T56" fmla="*/ 8 w 1056"/>
                    <a:gd name="T57" fmla="*/ 308 h 604"/>
                    <a:gd name="T58" fmla="*/ 2 w 1056"/>
                    <a:gd name="T59" fmla="*/ 270 h 604"/>
                    <a:gd name="T60" fmla="*/ 50 w 1056"/>
                    <a:gd name="T61" fmla="*/ 286 h 604"/>
                    <a:gd name="T62" fmla="*/ 136 w 1056"/>
                    <a:gd name="T63" fmla="*/ 276 h 604"/>
                    <a:gd name="T64" fmla="*/ 126 w 1056"/>
                    <a:gd name="T65" fmla="*/ 252 h 604"/>
                    <a:gd name="T66" fmla="*/ 156 w 1056"/>
                    <a:gd name="T67" fmla="*/ 250 h 604"/>
                    <a:gd name="T68" fmla="*/ 200 w 1056"/>
                    <a:gd name="T69" fmla="*/ 256 h 604"/>
                    <a:gd name="T70" fmla="*/ 254 w 1056"/>
                    <a:gd name="T71" fmla="*/ 240 h 604"/>
                    <a:gd name="T72" fmla="*/ 398 w 1056"/>
                    <a:gd name="T73" fmla="*/ 180 h 604"/>
                    <a:gd name="T74" fmla="*/ 366 w 1056"/>
                    <a:gd name="T75" fmla="*/ 158 h 604"/>
                    <a:gd name="T76" fmla="*/ 436 w 1056"/>
                    <a:gd name="T77" fmla="*/ 126 h 604"/>
                    <a:gd name="T78" fmla="*/ 472 w 1056"/>
                    <a:gd name="T79" fmla="*/ 100 h 604"/>
                    <a:gd name="T80" fmla="*/ 398 w 1056"/>
                    <a:gd name="T81" fmla="*/ 102 h 604"/>
                    <a:gd name="T82" fmla="*/ 386 w 1056"/>
                    <a:gd name="T83" fmla="*/ 84 h 604"/>
                    <a:gd name="T84" fmla="*/ 470 w 1056"/>
                    <a:gd name="T85" fmla="*/ 90 h 604"/>
                    <a:gd name="T86" fmla="*/ 426 w 1056"/>
                    <a:gd name="T87" fmla="*/ 82 h 604"/>
                    <a:gd name="T88" fmla="*/ 384 w 1056"/>
                    <a:gd name="T89" fmla="*/ 70 h 604"/>
                    <a:gd name="T90" fmla="*/ 424 w 1056"/>
                    <a:gd name="T91" fmla="*/ 72 h 604"/>
                    <a:gd name="T92" fmla="*/ 482 w 1056"/>
                    <a:gd name="T93" fmla="*/ 66 h 604"/>
                    <a:gd name="T94" fmla="*/ 512 w 1056"/>
                    <a:gd name="T95" fmla="*/ 118 h 604"/>
                    <a:gd name="T96" fmla="*/ 522 w 1056"/>
                    <a:gd name="T97" fmla="*/ 58 h 604"/>
                    <a:gd name="T98" fmla="*/ 536 w 1056"/>
                    <a:gd name="T99" fmla="*/ 110 h 604"/>
                    <a:gd name="T100" fmla="*/ 548 w 1056"/>
                    <a:gd name="T101" fmla="*/ 52 h 604"/>
                    <a:gd name="T102" fmla="*/ 566 w 1056"/>
                    <a:gd name="T103" fmla="*/ 102 h 604"/>
                    <a:gd name="T104" fmla="*/ 908 w 1056"/>
                    <a:gd name="T105" fmla="*/ 0 h 604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1056" h="604">
                      <a:moveTo>
                        <a:pt x="1050" y="8"/>
                      </a:moveTo>
                      <a:lnTo>
                        <a:pt x="1056" y="590"/>
                      </a:lnTo>
                      <a:lnTo>
                        <a:pt x="526" y="604"/>
                      </a:lnTo>
                      <a:lnTo>
                        <a:pt x="512" y="584"/>
                      </a:lnTo>
                      <a:lnTo>
                        <a:pt x="526" y="574"/>
                      </a:lnTo>
                      <a:lnTo>
                        <a:pt x="510" y="566"/>
                      </a:lnTo>
                      <a:lnTo>
                        <a:pt x="510" y="548"/>
                      </a:lnTo>
                      <a:lnTo>
                        <a:pt x="532" y="532"/>
                      </a:lnTo>
                      <a:lnTo>
                        <a:pt x="530" y="520"/>
                      </a:lnTo>
                      <a:lnTo>
                        <a:pt x="490" y="528"/>
                      </a:lnTo>
                      <a:lnTo>
                        <a:pt x="486" y="514"/>
                      </a:lnTo>
                      <a:lnTo>
                        <a:pt x="470" y="514"/>
                      </a:lnTo>
                      <a:lnTo>
                        <a:pt x="474" y="496"/>
                      </a:lnTo>
                      <a:lnTo>
                        <a:pt x="462" y="492"/>
                      </a:lnTo>
                      <a:lnTo>
                        <a:pt x="436" y="508"/>
                      </a:lnTo>
                      <a:lnTo>
                        <a:pt x="430" y="496"/>
                      </a:lnTo>
                      <a:lnTo>
                        <a:pt x="408" y="504"/>
                      </a:lnTo>
                      <a:lnTo>
                        <a:pt x="400" y="516"/>
                      </a:lnTo>
                      <a:lnTo>
                        <a:pt x="388" y="514"/>
                      </a:lnTo>
                      <a:lnTo>
                        <a:pt x="382" y="504"/>
                      </a:lnTo>
                      <a:lnTo>
                        <a:pt x="370" y="506"/>
                      </a:lnTo>
                      <a:lnTo>
                        <a:pt x="312" y="520"/>
                      </a:lnTo>
                      <a:lnTo>
                        <a:pt x="296" y="494"/>
                      </a:lnTo>
                      <a:lnTo>
                        <a:pt x="348" y="462"/>
                      </a:lnTo>
                      <a:lnTo>
                        <a:pt x="340" y="444"/>
                      </a:lnTo>
                      <a:lnTo>
                        <a:pt x="322" y="448"/>
                      </a:lnTo>
                      <a:lnTo>
                        <a:pt x="264" y="470"/>
                      </a:lnTo>
                      <a:lnTo>
                        <a:pt x="250" y="468"/>
                      </a:lnTo>
                      <a:lnTo>
                        <a:pt x="236" y="448"/>
                      </a:lnTo>
                      <a:lnTo>
                        <a:pt x="242" y="438"/>
                      </a:lnTo>
                      <a:lnTo>
                        <a:pt x="260" y="430"/>
                      </a:lnTo>
                      <a:lnTo>
                        <a:pt x="282" y="422"/>
                      </a:lnTo>
                      <a:lnTo>
                        <a:pt x="246" y="428"/>
                      </a:lnTo>
                      <a:lnTo>
                        <a:pt x="220" y="428"/>
                      </a:lnTo>
                      <a:lnTo>
                        <a:pt x="180" y="432"/>
                      </a:lnTo>
                      <a:lnTo>
                        <a:pt x="162" y="422"/>
                      </a:lnTo>
                      <a:lnTo>
                        <a:pt x="120" y="422"/>
                      </a:lnTo>
                      <a:lnTo>
                        <a:pt x="114" y="444"/>
                      </a:lnTo>
                      <a:lnTo>
                        <a:pt x="122" y="458"/>
                      </a:lnTo>
                      <a:lnTo>
                        <a:pt x="126" y="484"/>
                      </a:lnTo>
                      <a:lnTo>
                        <a:pt x="110" y="478"/>
                      </a:lnTo>
                      <a:lnTo>
                        <a:pt x="112" y="490"/>
                      </a:lnTo>
                      <a:lnTo>
                        <a:pt x="124" y="508"/>
                      </a:lnTo>
                      <a:lnTo>
                        <a:pt x="106" y="512"/>
                      </a:lnTo>
                      <a:lnTo>
                        <a:pt x="94" y="502"/>
                      </a:lnTo>
                      <a:lnTo>
                        <a:pt x="104" y="480"/>
                      </a:lnTo>
                      <a:lnTo>
                        <a:pt x="92" y="482"/>
                      </a:lnTo>
                      <a:lnTo>
                        <a:pt x="96" y="440"/>
                      </a:lnTo>
                      <a:lnTo>
                        <a:pt x="106" y="420"/>
                      </a:lnTo>
                      <a:lnTo>
                        <a:pt x="76" y="418"/>
                      </a:lnTo>
                      <a:lnTo>
                        <a:pt x="58" y="404"/>
                      </a:lnTo>
                      <a:lnTo>
                        <a:pt x="38" y="390"/>
                      </a:lnTo>
                      <a:lnTo>
                        <a:pt x="34" y="378"/>
                      </a:lnTo>
                      <a:lnTo>
                        <a:pt x="50" y="374"/>
                      </a:lnTo>
                      <a:lnTo>
                        <a:pt x="32" y="334"/>
                      </a:lnTo>
                      <a:lnTo>
                        <a:pt x="20" y="324"/>
                      </a:lnTo>
                      <a:lnTo>
                        <a:pt x="0" y="318"/>
                      </a:lnTo>
                      <a:lnTo>
                        <a:pt x="8" y="308"/>
                      </a:lnTo>
                      <a:lnTo>
                        <a:pt x="22" y="292"/>
                      </a:lnTo>
                      <a:lnTo>
                        <a:pt x="2" y="270"/>
                      </a:lnTo>
                      <a:lnTo>
                        <a:pt x="20" y="264"/>
                      </a:lnTo>
                      <a:lnTo>
                        <a:pt x="50" y="286"/>
                      </a:lnTo>
                      <a:lnTo>
                        <a:pt x="116" y="286"/>
                      </a:lnTo>
                      <a:lnTo>
                        <a:pt x="136" y="276"/>
                      </a:lnTo>
                      <a:lnTo>
                        <a:pt x="138" y="260"/>
                      </a:lnTo>
                      <a:lnTo>
                        <a:pt x="126" y="252"/>
                      </a:lnTo>
                      <a:lnTo>
                        <a:pt x="140" y="242"/>
                      </a:lnTo>
                      <a:lnTo>
                        <a:pt x="156" y="250"/>
                      </a:lnTo>
                      <a:lnTo>
                        <a:pt x="176" y="260"/>
                      </a:lnTo>
                      <a:lnTo>
                        <a:pt x="200" y="256"/>
                      </a:lnTo>
                      <a:lnTo>
                        <a:pt x="222" y="246"/>
                      </a:lnTo>
                      <a:lnTo>
                        <a:pt x="254" y="240"/>
                      </a:lnTo>
                      <a:lnTo>
                        <a:pt x="346" y="206"/>
                      </a:lnTo>
                      <a:lnTo>
                        <a:pt x="398" y="180"/>
                      </a:lnTo>
                      <a:lnTo>
                        <a:pt x="408" y="172"/>
                      </a:lnTo>
                      <a:lnTo>
                        <a:pt x="366" y="158"/>
                      </a:lnTo>
                      <a:lnTo>
                        <a:pt x="394" y="120"/>
                      </a:lnTo>
                      <a:lnTo>
                        <a:pt x="436" y="126"/>
                      </a:lnTo>
                      <a:lnTo>
                        <a:pt x="474" y="122"/>
                      </a:lnTo>
                      <a:lnTo>
                        <a:pt x="472" y="100"/>
                      </a:lnTo>
                      <a:lnTo>
                        <a:pt x="414" y="106"/>
                      </a:lnTo>
                      <a:lnTo>
                        <a:pt x="398" y="102"/>
                      </a:lnTo>
                      <a:lnTo>
                        <a:pt x="378" y="94"/>
                      </a:lnTo>
                      <a:cubicBezTo>
                        <a:pt x="384" y="83"/>
                        <a:pt x="380" y="84"/>
                        <a:pt x="386" y="84"/>
                      </a:cubicBezTo>
                      <a:lnTo>
                        <a:pt x="420" y="98"/>
                      </a:lnTo>
                      <a:lnTo>
                        <a:pt x="470" y="90"/>
                      </a:lnTo>
                      <a:lnTo>
                        <a:pt x="470" y="74"/>
                      </a:lnTo>
                      <a:lnTo>
                        <a:pt x="426" y="82"/>
                      </a:lnTo>
                      <a:lnTo>
                        <a:pt x="402" y="78"/>
                      </a:lnTo>
                      <a:cubicBezTo>
                        <a:pt x="396" y="75"/>
                        <a:pt x="384" y="70"/>
                        <a:pt x="384" y="70"/>
                      </a:cubicBezTo>
                      <a:lnTo>
                        <a:pt x="392" y="60"/>
                      </a:lnTo>
                      <a:lnTo>
                        <a:pt x="424" y="72"/>
                      </a:lnTo>
                      <a:lnTo>
                        <a:pt x="454" y="68"/>
                      </a:lnTo>
                      <a:lnTo>
                        <a:pt x="482" y="66"/>
                      </a:lnTo>
                      <a:lnTo>
                        <a:pt x="484" y="122"/>
                      </a:lnTo>
                      <a:lnTo>
                        <a:pt x="512" y="118"/>
                      </a:lnTo>
                      <a:lnTo>
                        <a:pt x="510" y="62"/>
                      </a:lnTo>
                      <a:lnTo>
                        <a:pt x="522" y="58"/>
                      </a:lnTo>
                      <a:lnTo>
                        <a:pt x="524" y="114"/>
                      </a:lnTo>
                      <a:lnTo>
                        <a:pt x="536" y="110"/>
                      </a:lnTo>
                      <a:lnTo>
                        <a:pt x="536" y="54"/>
                      </a:lnTo>
                      <a:lnTo>
                        <a:pt x="548" y="52"/>
                      </a:lnTo>
                      <a:lnTo>
                        <a:pt x="548" y="110"/>
                      </a:lnTo>
                      <a:lnTo>
                        <a:pt x="566" y="102"/>
                      </a:lnTo>
                      <a:lnTo>
                        <a:pt x="564" y="20"/>
                      </a:lnTo>
                      <a:lnTo>
                        <a:pt x="908" y="0"/>
                      </a:lnTo>
                      <a:lnTo>
                        <a:pt x="1050" y="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127004" name="Freeform 28"/>
                <p:cNvSpPr>
                  <a:spLocks/>
                </p:cNvSpPr>
                <p:nvPr/>
              </p:nvSpPr>
              <p:spPr bwMode="ltGray">
                <a:xfrm>
                  <a:off x="2241" y="2912"/>
                  <a:ext cx="205" cy="110"/>
                </a:xfrm>
                <a:custGeom>
                  <a:avLst/>
                  <a:gdLst>
                    <a:gd name="T0" fmla="*/ 190 w 204"/>
                    <a:gd name="T1" fmla="*/ 0 h 110"/>
                    <a:gd name="T2" fmla="*/ 110 w 204"/>
                    <a:gd name="T3" fmla="*/ 16 h 110"/>
                    <a:gd name="T4" fmla="*/ 112 w 204"/>
                    <a:gd name="T5" fmla="*/ 22 h 110"/>
                    <a:gd name="T6" fmla="*/ 172 w 204"/>
                    <a:gd name="T7" fmla="*/ 14 h 110"/>
                    <a:gd name="T8" fmla="*/ 170 w 204"/>
                    <a:gd name="T9" fmla="*/ 26 h 110"/>
                    <a:gd name="T10" fmla="*/ 110 w 204"/>
                    <a:gd name="T11" fmla="*/ 38 h 110"/>
                    <a:gd name="T12" fmla="*/ 112 w 204"/>
                    <a:gd name="T13" fmla="*/ 50 h 110"/>
                    <a:gd name="T14" fmla="*/ 174 w 204"/>
                    <a:gd name="T15" fmla="*/ 34 h 110"/>
                    <a:gd name="T16" fmla="*/ 178 w 204"/>
                    <a:gd name="T17" fmla="*/ 80 h 110"/>
                    <a:gd name="T18" fmla="*/ 120 w 204"/>
                    <a:gd name="T19" fmla="*/ 84 h 110"/>
                    <a:gd name="T20" fmla="*/ 74 w 204"/>
                    <a:gd name="T21" fmla="*/ 44 h 110"/>
                    <a:gd name="T22" fmla="*/ 74 w 204"/>
                    <a:gd name="T23" fmla="*/ 56 h 110"/>
                    <a:gd name="T24" fmla="*/ 110 w 204"/>
                    <a:gd name="T25" fmla="*/ 86 h 110"/>
                    <a:gd name="T26" fmla="*/ 46 w 204"/>
                    <a:gd name="T27" fmla="*/ 94 h 110"/>
                    <a:gd name="T28" fmla="*/ 46 w 204"/>
                    <a:gd name="T29" fmla="*/ 30 h 110"/>
                    <a:gd name="T30" fmla="*/ 30 w 204"/>
                    <a:gd name="T31" fmla="*/ 34 h 110"/>
                    <a:gd name="T32" fmla="*/ 34 w 204"/>
                    <a:gd name="T33" fmla="*/ 94 h 110"/>
                    <a:gd name="T34" fmla="*/ 12 w 204"/>
                    <a:gd name="T35" fmla="*/ 88 h 110"/>
                    <a:gd name="T36" fmla="*/ 12 w 204"/>
                    <a:gd name="T37" fmla="*/ 32 h 110"/>
                    <a:gd name="T38" fmla="*/ 0 w 204"/>
                    <a:gd name="T39" fmla="*/ 28 h 110"/>
                    <a:gd name="T40" fmla="*/ 4 w 204"/>
                    <a:gd name="T41" fmla="*/ 92 h 110"/>
                    <a:gd name="T42" fmla="*/ 70 w 204"/>
                    <a:gd name="T43" fmla="*/ 110 h 110"/>
                    <a:gd name="T44" fmla="*/ 182 w 204"/>
                    <a:gd name="T45" fmla="*/ 98 h 110"/>
                    <a:gd name="T46" fmla="*/ 204 w 204"/>
                    <a:gd name="T47" fmla="*/ 72 h 110"/>
                    <a:gd name="T48" fmla="*/ 190 w 204"/>
                    <a:gd name="T49" fmla="*/ 0 h 11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204" h="110">
                      <a:moveTo>
                        <a:pt x="190" y="0"/>
                      </a:moveTo>
                      <a:lnTo>
                        <a:pt x="110" y="16"/>
                      </a:lnTo>
                      <a:lnTo>
                        <a:pt x="112" y="22"/>
                      </a:lnTo>
                      <a:lnTo>
                        <a:pt x="172" y="14"/>
                      </a:lnTo>
                      <a:lnTo>
                        <a:pt x="170" y="26"/>
                      </a:lnTo>
                      <a:lnTo>
                        <a:pt x="110" y="38"/>
                      </a:lnTo>
                      <a:lnTo>
                        <a:pt x="112" y="50"/>
                      </a:lnTo>
                      <a:lnTo>
                        <a:pt x="174" y="34"/>
                      </a:lnTo>
                      <a:lnTo>
                        <a:pt x="178" y="80"/>
                      </a:lnTo>
                      <a:lnTo>
                        <a:pt x="120" y="84"/>
                      </a:lnTo>
                      <a:lnTo>
                        <a:pt x="74" y="44"/>
                      </a:lnTo>
                      <a:lnTo>
                        <a:pt x="74" y="56"/>
                      </a:lnTo>
                      <a:lnTo>
                        <a:pt x="110" y="86"/>
                      </a:lnTo>
                      <a:lnTo>
                        <a:pt x="46" y="94"/>
                      </a:lnTo>
                      <a:lnTo>
                        <a:pt x="46" y="30"/>
                      </a:lnTo>
                      <a:cubicBezTo>
                        <a:pt x="29" y="32"/>
                        <a:pt x="30" y="27"/>
                        <a:pt x="30" y="34"/>
                      </a:cubicBezTo>
                      <a:lnTo>
                        <a:pt x="34" y="94"/>
                      </a:lnTo>
                      <a:lnTo>
                        <a:pt x="12" y="88"/>
                      </a:lnTo>
                      <a:lnTo>
                        <a:pt x="12" y="32"/>
                      </a:lnTo>
                      <a:lnTo>
                        <a:pt x="0" y="28"/>
                      </a:lnTo>
                      <a:lnTo>
                        <a:pt x="4" y="92"/>
                      </a:lnTo>
                      <a:lnTo>
                        <a:pt x="70" y="110"/>
                      </a:lnTo>
                      <a:lnTo>
                        <a:pt x="182" y="98"/>
                      </a:lnTo>
                      <a:lnTo>
                        <a:pt x="204" y="72"/>
                      </a:lnTo>
                      <a:lnTo>
                        <a:pt x="19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127005" name="Freeform 29"/>
                <p:cNvSpPr>
                  <a:spLocks/>
                </p:cNvSpPr>
                <p:nvPr/>
              </p:nvSpPr>
              <p:spPr bwMode="ltGray">
                <a:xfrm>
                  <a:off x="2873" y="2870"/>
                  <a:ext cx="913" cy="582"/>
                </a:xfrm>
                <a:custGeom>
                  <a:avLst/>
                  <a:gdLst>
                    <a:gd name="T0" fmla="*/ 440 w 914"/>
                    <a:gd name="T1" fmla="*/ 28 h 584"/>
                    <a:gd name="T2" fmla="*/ 440 w 914"/>
                    <a:gd name="T3" fmla="*/ 36 h 584"/>
                    <a:gd name="T4" fmla="*/ 282 w 914"/>
                    <a:gd name="T5" fmla="*/ 56 h 584"/>
                    <a:gd name="T6" fmla="*/ 470 w 914"/>
                    <a:gd name="T7" fmla="*/ 42 h 584"/>
                    <a:gd name="T8" fmla="*/ 284 w 914"/>
                    <a:gd name="T9" fmla="*/ 66 h 584"/>
                    <a:gd name="T10" fmla="*/ 352 w 914"/>
                    <a:gd name="T11" fmla="*/ 88 h 584"/>
                    <a:gd name="T12" fmla="*/ 464 w 914"/>
                    <a:gd name="T13" fmla="*/ 82 h 584"/>
                    <a:gd name="T14" fmla="*/ 484 w 914"/>
                    <a:gd name="T15" fmla="*/ 102 h 584"/>
                    <a:gd name="T16" fmla="*/ 468 w 914"/>
                    <a:gd name="T17" fmla="*/ 130 h 584"/>
                    <a:gd name="T18" fmla="*/ 544 w 914"/>
                    <a:gd name="T19" fmla="*/ 182 h 584"/>
                    <a:gd name="T20" fmla="*/ 708 w 914"/>
                    <a:gd name="T21" fmla="*/ 206 h 584"/>
                    <a:gd name="T22" fmla="*/ 768 w 914"/>
                    <a:gd name="T23" fmla="*/ 186 h 584"/>
                    <a:gd name="T24" fmla="*/ 764 w 914"/>
                    <a:gd name="T25" fmla="*/ 210 h 584"/>
                    <a:gd name="T26" fmla="*/ 786 w 914"/>
                    <a:gd name="T27" fmla="*/ 240 h 584"/>
                    <a:gd name="T28" fmla="*/ 882 w 914"/>
                    <a:gd name="T29" fmla="*/ 224 h 584"/>
                    <a:gd name="T30" fmla="*/ 910 w 914"/>
                    <a:gd name="T31" fmla="*/ 214 h 584"/>
                    <a:gd name="T32" fmla="*/ 904 w 914"/>
                    <a:gd name="T33" fmla="*/ 248 h 584"/>
                    <a:gd name="T34" fmla="*/ 908 w 914"/>
                    <a:gd name="T35" fmla="*/ 262 h 584"/>
                    <a:gd name="T36" fmla="*/ 904 w 914"/>
                    <a:gd name="T37" fmla="*/ 282 h 584"/>
                    <a:gd name="T38" fmla="*/ 868 w 914"/>
                    <a:gd name="T39" fmla="*/ 342 h 584"/>
                    <a:gd name="T40" fmla="*/ 828 w 914"/>
                    <a:gd name="T41" fmla="*/ 358 h 584"/>
                    <a:gd name="T42" fmla="*/ 806 w 914"/>
                    <a:gd name="T43" fmla="*/ 414 h 584"/>
                    <a:gd name="T44" fmla="*/ 790 w 914"/>
                    <a:gd name="T45" fmla="*/ 430 h 584"/>
                    <a:gd name="T46" fmla="*/ 802 w 914"/>
                    <a:gd name="T47" fmla="*/ 472 h 584"/>
                    <a:gd name="T48" fmla="*/ 784 w 914"/>
                    <a:gd name="T49" fmla="*/ 452 h 584"/>
                    <a:gd name="T50" fmla="*/ 770 w 914"/>
                    <a:gd name="T51" fmla="*/ 440 h 584"/>
                    <a:gd name="T52" fmla="*/ 782 w 914"/>
                    <a:gd name="T53" fmla="*/ 380 h 584"/>
                    <a:gd name="T54" fmla="*/ 624 w 914"/>
                    <a:gd name="T55" fmla="*/ 398 h 584"/>
                    <a:gd name="T56" fmla="*/ 644 w 914"/>
                    <a:gd name="T57" fmla="*/ 430 h 584"/>
                    <a:gd name="T58" fmla="*/ 598 w 914"/>
                    <a:gd name="T59" fmla="*/ 436 h 584"/>
                    <a:gd name="T60" fmla="*/ 516 w 914"/>
                    <a:gd name="T61" fmla="*/ 400 h 584"/>
                    <a:gd name="T62" fmla="*/ 558 w 914"/>
                    <a:gd name="T63" fmla="*/ 444 h 584"/>
                    <a:gd name="T64" fmla="*/ 586 w 914"/>
                    <a:gd name="T65" fmla="*/ 476 h 584"/>
                    <a:gd name="T66" fmla="*/ 520 w 914"/>
                    <a:gd name="T67" fmla="*/ 470 h 584"/>
                    <a:gd name="T68" fmla="*/ 486 w 914"/>
                    <a:gd name="T69" fmla="*/ 480 h 584"/>
                    <a:gd name="T70" fmla="*/ 440 w 914"/>
                    <a:gd name="T71" fmla="*/ 478 h 584"/>
                    <a:gd name="T72" fmla="*/ 368 w 914"/>
                    <a:gd name="T73" fmla="*/ 512 h 584"/>
                    <a:gd name="T74" fmla="*/ 320 w 914"/>
                    <a:gd name="T75" fmla="*/ 520 h 584"/>
                    <a:gd name="T76" fmla="*/ 336 w 914"/>
                    <a:gd name="T77" fmla="*/ 550 h 584"/>
                    <a:gd name="T78" fmla="*/ 8 w 914"/>
                    <a:gd name="T79" fmla="*/ 584 h 584"/>
                    <a:gd name="T80" fmla="*/ 264 w 914"/>
                    <a:gd name="T81" fmla="*/ 8 h 58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914" h="584">
                      <a:moveTo>
                        <a:pt x="282" y="22"/>
                      </a:moveTo>
                      <a:lnTo>
                        <a:pt x="440" y="28"/>
                      </a:lnTo>
                      <a:lnTo>
                        <a:pt x="468" y="18"/>
                      </a:lnTo>
                      <a:lnTo>
                        <a:pt x="440" y="36"/>
                      </a:lnTo>
                      <a:lnTo>
                        <a:pt x="280" y="36"/>
                      </a:lnTo>
                      <a:lnTo>
                        <a:pt x="282" y="56"/>
                      </a:lnTo>
                      <a:lnTo>
                        <a:pt x="440" y="52"/>
                      </a:lnTo>
                      <a:lnTo>
                        <a:pt x="470" y="42"/>
                      </a:lnTo>
                      <a:lnTo>
                        <a:pt x="440" y="64"/>
                      </a:lnTo>
                      <a:lnTo>
                        <a:pt x="284" y="66"/>
                      </a:lnTo>
                      <a:lnTo>
                        <a:pt x="298" y="78"/>
                      </a:lnTo>
                      <a:lnTo>
                        <a:pt x="352" y="88"/>
                      </a:lnTo>
                      <a:lnTo>
                        <a:pt x="430" y="84"/>
                      </a:lnTo>
                      <a:lnTo>
                        <a:pt x="464" y="82"/>
                      </a:lnTo>
                      <a:lnTo>
                        <a:pt x="466" y="102"/>
                      </a:lnTo>
                      <a:lnTo>
                        <a:pt x="484" y="102"/>
                      </a:lnTo>
                      <a:lnTo>
                        <a:pt x="488" y="120"/>
                      </a:lnTo>
                      <a:lnTo>
                        <a:pt x="468" y="130"/>
                      </a:lnTo>
                      <a:lnTo>
                        <a:pt x="476" y="148"/>
                      </a:lnTo>
                      <a:lnTo>
                        <a:pt x="544" y="182"/>
                      </a:lnTo>
                      <a:lnTo>
                        <a:pt x="636" y="202"/>
                      </a:lnTo>
                      <a:lnTo>
                        <a:pt x="708" y="206"/>
                      </a:lnTo>
                      <a:lnTo>
                        <a:pt x="742" y="196"/>
                      </a:lnTo>
                      <a:lnTo>
                        <a:pt x="768" y="186"/>
                      </a:lnTo>
                      <a:lnTo>
                        <a:pt x="778" y="194"/>
                      </a:lnTo>
                      <a:lnTo>
                        <a:pt x="764" y="210"/>
                      </a:lnTo>
                      <a:lnTo>
                        <a:pt x="766" y="228"/>
                      </a:lnTo>
                      <a:lnTo>
                        <a:pt x="786" y="240"/>
                      </a:lnTo>
                      <a:lnTo>
                        <a:pt x="838" y="236"/>
                      </a:lnTo>
                      <a:lnTo>
                        <a:pt x="882" y="224"/>
                      </a:lnTo>
                      <a:lnTo>
                        <a:pt x="902" y="204"/>
                      </a:lnTo>
                      <a:lnTo>
                        <a:pt x="910" y="214"/>
                      </a:lnTo>
                      <a:lnTo>
                        <a:pt x="896" y="232"/>
                      </a:lnTo>
                      <a:lnTo>
                        <a:pt x="904" y="248"/>
                      </a:lnTo>
                      <a:lnTo>
                        <a:pt x="894" y="260"/>
                      </a:lnTo>
                      <a:lnTo>
                        <a:pt x="908" y="262"/>
                      </a:lnTo>
                      <a:lnTo>
                        <a:pt x="914" y="274"/>
                      </a:lnTo>
                      <a:lnTo>
                        <a:pt x="904" y="282"/>
                      </a:lnTo>
                      <a:lnTo>
                        <a:pt x="856" y="328"/>
                      </a:lnTo>
                      <a:lnTo>
                        <a:pt x="868" y="342"/>
                      </a:lnTo>
                      <a:lnTo>
                        <a:pt x="844" y="358"/>
                      </a:lnTo>
                      <a:lnTo>
                        <a:pt x="828" y="358"/>
                      </a:lnTo>
                      <a:lnTo>
                        <a:pt x="792" y="378"/>
                      </a:lnTo>
                      <a:lnTo>
                        <a:pt x="806" y="414"/>
                      </a:lnTo>
                      <a:lnTo>
                        <a:pt x="802" y="442"/>
                      </a:lnTo>
                      <a:lnTo>
                        <a:pt x="790" y="430"/>
                      </a:lnTo>
                      <a:lnTo>
                        <a:pt x="790" y="450"/>
                      </a:lnTo>
                      <a:lnTo>
                        <a:pt x="802" y="472"/>
                      </a:lnTo>
                      <a:lnTo>
                        <a:pt x="774" y="472"/>
                      </a:lnTo>
                      <a:lnTo>
                        <a:pt x="784" y="452"/>
                      </a:lnTo>
                      <a:lnTo>
                        <a:pt x="786" y="428"/>
                      </a:lnTo>
                      <a:lnTo>
                        <a:pt x="770" y="440"/>
                      </a:lnTo>
                      <a:lnTo>
                        <a:pt x="774" y="398"/>
                      </a:lnTo>
                      <a:lnTo>
                        <a:pt x="782" y="380"/>
                      </a:lnTo>
                      <a:lnTo>
                        <a:pt x="686" y="396"/>
                      </a:lnTo>
                      <a:lnTo>
                        <a:pt x="624" y="398"/>
                      </a:lnTo>
                      <a:lnTo>
                        <a:pt x="642" y="418"/>
                      </a:lnTo>
                      <a:lnTo>
                        <a:pt x="644" y="430"/>
                      </a:lnTo>
                      <a:lnTo>
                        <a:pt x="626" y="442"/>
                      </a:lnTo>
                      <a:lnTo>
                        <a:pt x="598" y="436"/>
                      </a:lnTo>
                      <a:lnTo>
                        <a:pt x="532" y="406"/>
                      </a:lnTo>
                      <a:lnTo>
                        <a:pt x="516" y="400"/>
                      </a:lnTo>
                      <a:lnTo>
                        <a:pt x="496" y="424"/>
                      </a:lnTo>
                      <a:lnTo>
                        <a:pt x="558" y="444"/>
                      </a:lnTo>
                      <a:lnTo>
                        <a:pt x="588" y="462"/>
                      </a:lnTo>
                      <a:lnTo>
                        <a:pt x="586" y="476"/>
                      </a:lnTo>
                      <a:lnTo>
                        <a:pt x="570" y="494"/>
                      </a:lnTo>
                      <a:lnTo>
                        <a:pt x="520" y="470"/>
                      </a:lnTo>
                      <a:lnTo>
                        <a:pt x="500" y="482"/>
                      </a:lnTo>
                      <a:lnTo>
                        <a:pt x="486" y="480"/>
                      </a:lnTo>
                      <a:lnTo>
                        <a:pt x="448" y="462"/>
                      </a:lnTo>
                      <a:lnTo>
                        <a:pt x="440" y="478"/>
                      </a:lnTo>
                      <a:lnTo>
                        <a:pt x="388" y="476"/>
                      </a:lnTo>
                      <a:lnTo>
                        <a:pt x="368" y="512"/>
                      </a:lnTo>
                      <a:lnTo>
                        <a:pt x="328" y="508"/>
                      </a:lnTo>
                      <a:lnTo>
                        <a:pt x="320" y="520"/>
                      </a:lnTo>
                      <a:lnTo>
                        <a:pt x="332" y="534"/>
                      </a:lnTo>
                      <a:lnTo>
                        <a:pt x="336" y="550"/>
                      </a:lnTo>
                      <a:lnTo>
                        <a:pt x="308" y="580"/>
                      </a:lnTo>
                      <a:lnTo>
                        <a:pt x="8" y="584"/>
                      </a:lnTo>
                      <a:lnTo>
                        <a:pt x="0" y="0"/>
                      </a:lnTo>
                      <a:lnTo>
                        <a:pt x="264" y="8"/>
                      </a:lnTo>
                      <a:lnTo>
                        <a:pt x="282" y="2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127006" name="Freeform 30"/>
                <p:cNvSpPr>
                  <a:spLocks/>
                </p:cNvSpPr>
                <p:nvPr/>
              </p:nvSpPr>
              <p:spPr bwMode="ltGray">
                <a:xfrm>
                  <a:off x="3174" y="2897"/>
                  <a:ext cx="148" cy="93"/>
                </a:xfrm>
                <a:custGeom>
                  <a:avLst/>
                  <a:gdLst>
                    <a:gd name="T0" fmla="*/ 0 w 148"/>
                    <a:gd name="T1" fmla="*/ 82 h 92"/>
                    <a:gd name="T2" fmla="*/ 4 w 148"/>
                    <a:gd name="T3" fmla="*/ 2 h 92"/>
                    <a:gd name="T4" fmla="*/ 18 w 148"/>
                    <a:gd name="T5" fmla="*/ 0 h 92"/>
                    <a:gd name="T6" fmla="*/ 12 w 148"/>
                    <a:gd name="T7" fmla="*/ 74 h 92"/>
                    <a:gd name="T8" fmla="*/ 44 w 148"/>
                    <a:gd name="T9" fmla="*/ 78 h 92"/>
                    <a:gd name="T10" fmla="*/ 46 w 148"/>
                    <a:gd name="T11" fmla="*/ 2 h 92"/>
                    <a:gd name="T12" fmla="*/ 58 w 148"/>
                    <a:gd name="T13" fmla="*/ 2 h 92"/>
                    <a:gd name="T14" fmla="*/ 56 w 148"/>
                    <a:gd name="T15" fmla="*/ 72 h 92"/>
                    <a:gd name="T16" fmla="*/ 94 w 148"/>
                    <a:gd name="T17" fmla="*/ 70 h 92"/>
                    <a:gd name="T18" fmla="*/ 92 w 148"/>
                    <a:gd name="T19" fmla="*/ 2 h 92"/>
                    <a:gd name="T20" fmla="*/ 106 w 148"/>
                    <a:gd name="T21" fmla="*/ 4 h 92"/>
                    <a:gd name="T22" fmla="*/ 104 w 148"/>
                    <a:gd name="T23" fmla="*/ 68 h 92"/>
                    <a:gd name="T24" fmla="*/ 136 w 148"/>
                    <a:gd name="T25" fmla="*/ 64 h 92"/>
                    <a:gd name="T26" fmla="*/ 128 w 148"/>
                    <a:gd name="T27" fmla="*/ 0 h 92"/>
                    <a:gd name="T28" fmla="*/ 142 w 148"/>
                    <a:gd name="T29" fmla="*/ 2 h 92"/>
                    <a:gd name="T30" fmla="*/ 148 w 148"/>
                    <a:gd name="T31" fmla="*/ 70 h 92"/>
                    <a:gd name="T32" fmla="*/ 60 w 148"/>
                    <a:gd name="T33" fmla="*/ 88 h 92"/>
                    <a:gd name="T34" fmla="*/ 8 w 148"/>
                    <a:gd name="T35" fmla="*/ 92 h 92"/>
                    <a:gd name="T36" fmla="*/ 0 w 148"/>
                    <a:gd name="T37" fmla="*/ 82 h 9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48" h="92">
                      <a:moveTo>
                        <a:pt x="0" y="82"/>
                      </a:moveTo>
                      <a:lnTo>
                        <a:pt x="4" y="2"/>
                      </a:lnTo>
                      <a:lnTo>
                        <a:pt x="18" y="0"/>
                      </a:lnTo>
                      <a:lnTo>
                        <a:pt x="12" y="74"/>
                      </a:lnTo>
                      <a:lnTo>
                        <a:pt x="44" y="78"/>
                      </a:lnTo>
                      <a:lnTo>
                        <a:pt x="46" y="2"/>
                      </a:lnTo>
                      <a:lnTo>
                        <a:pt x="58" y="2"/>
                      </a:lnTo>
                      <a:lnTo>
                        <a:pt x="56" y="72"/>
                      </a:lnTo>
                      <a:lnTo>
                        <a:pt x="94" y="70"/>
                      </a:lnTo>
                      <a:lnTo>
                        <a:pt x="92" y="2"/>
                      </a:lnTo>
                      <a:lnTo>
                        <a:pt x="106" y="4"/>
                      </a:lnTo>
                      <a:lnTo>
                        <a:pt x="104" y="68"/>
                      </a:lnTo>
                      <a:lnTo>
                        <a:pt x="136" y="64"/>
                      </a:lnTo>
                      <a:lnTo>
                        <a:pt x="128" y="0"/>
                      </a:lnTo>
                      <a:lnTo>
                        <a:pt x="142" y="2"/>
                      </a:lnTo>
                      <a:lnTo>
                        <a:pt x="148" y="70"/>
                      </a:lnTo>
                      <a:lnTo>
                        <a:pt x="60" y="88"/>
                      </a:lnTo>
                      <a:lnTo>
                        <a:pt x="8" y="92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/>
                </a:p>
              </p:txBody>
            </p:sp>
          </p:grpSp>
          <p:sp>
            <p:nvSpPr>
              <p:cNvPr id="127007" name="Freeform 31"/>
              <p:cNvSpPr>
                <a:spLocks/>
              </p:cNvSpPr>
              <p:nvPr/>
            </p:nvSpPr>
            <p:spPr bwMode="ltGray">
              <a:xfrm>
                <a:off x="1754" y="3425"/>
                <a:ext cx="1156" cy="605"/>
              </a:xfrm>
              <a:custGeom>
                <a:avLst/>
                <a:gdLst>
                  <a:gd name="T0" fmla="*/ 1156 w 1156"/>
                  <a:gd name="T1" fmla="*/ 600 h 604"/>
                  <a:gd name="T2" fmla="*/ 558 w 1156"/>
                  <a:gd name="T3" fmla="*/ 584 h 604"/>
                  <a:gd name="T4" fmla="*/ 555 w 1156"/>
                  <a:gd name="T5" fmla="*/ 566 h 604"/>
                  <a:gd name="T6" fmla="*/ 579 w 1156"/>
                  <a:gd name="T7" fmla="*/ 532 h 604"/>
                  <a:gd name="T8" fmla="*/ 534 w 1156"/>
                  <a:gd name="T9" fmla="*/ 528 h 604"/>
                  <a:gd name="T10" fmla="*/ 512 w 1156"/>
                  <a:gd name="T11" fmla="*/ 514 h 604"/>
                  <a:gd name="T12" fmla="*/ 503 w 1156"/>
                  <a:gd name="T13" fmla="*/ 492 h 604"/>
                  <a:gd name="T14" fmla="*/ 468 w 1156"/>
                  <a:gd name="T15" fmla="*/ 496 h 604"/>
                  <a:gd name="T16" fmla="*/ 436 w 1156"/>
                  <a:gd name="T17" fmla="*/ 516 h 604"/>
                  <a:gd name="T18" fmla="*/ 416 w 1156"/>
                  <a:gd name="T19" fmla="*/ 504 h 604"/>
                  <a:gd name="T20" fmla="*/ 340 w 1156"/>
                  <a:gd name="T21" fmla="*/ 520 h 604"/>
                  <a:gd name="T22" fmla="*/ 379 w 1156"/>
                  <a:gd name="T23" fmla="*/ 462 h 604"/>
                  <a:gd name="T24" fmla="*/ 351 w 1156"/>
                  <a:gd name="T25" fmla="*/ 448 h 604"/>
                  <a:gd name="T26" fmla="*/ 272 w 1156"/>
                  <a:gd name="T27" fmla="*/ 468 h 604"/>
                  <a:gd name="T28" fmla="*/ 264 w 1156"/>
                  <a:gd name="T29" fmla="*/ 438 h 604"/>
                  <a:gd name="T30" fmla="*/ 307 w 1156"/>
                  <a:gd name="T31" fmla="*/ 422 h 604"/>
                  <a:gd name="T32" fmla="*/ 240 w 1156"/>
                  <a:gd name="T33" fmla="*/ 428 h 604"/>
                  <a:gd name="T34" fmla="*/ 176 w 1156"/>
                  <a:gd name="T35" fmla="*/ 422 h 604"/>
                  <a:gd name="T36" fmla="*/ 124 w 1156"/>
                  <a:gd name="T37" fmla="*/ 444 h 604"/>
                  <a:gd name="T38" fmla="*/ 137 w 1156"/>
                  <a:gd name="T39" fmla="*/ 484 h 604"/>
                  <a:gd name="T40" fmla="*/ 122 w 1156"/>
                  <a:gd name="T41" fmla="*/ 490 h 604"/>
                  <a:gd name="T42" fmla="*/ 115 w 1156"/>
                  <a:gd name="T43" fmla="*/ 512 h 604"/>
                  <a:gd name="T44" fmla="*/ 113 w 1156"/>
                  <a:gd name="T45" fmla="*/ 480 h 604"/>
                  <a:gd name="T46" fmla="*/ 105 w 1156"/>
                  <a:gd name="T47" fmla="*/ 440 h 604"/>
                  <a:gd name="T48" fmla="*/ 83 w 1156"/>
                  <a:gd name="T49" fmla="*/ 418 h 604"/>
                  <a:gd name="T50" fmla="*/ 41 w 1156"/>
                  <a:gd name="T51" fmla="*/ 390 h 604"/>
                  <a:gd name="T52" fmla="*/ 54 w 1156"/>
                  <a:gd name="T53" fmla="*/ 374 h 604"/>
                  <a:gd name="T54" fmla="*/ 22 w 1156"/>
                  <a:gd name="T55" fmla="*/ 324 h 604"/>
                  <a:gd name="T56" fmla="*/ 9 w 1156"/>
                  <a:gd name="T57" fmla="*/ 308 h 604"/>
                  <a:gd name="T58" fmla="*/ 2 w 1156"/>
                  <a:gd name="T59" fmla="*/ 270 h 604"/>
                  <a:gd name="T60" fmla="*/ 54 w 1156"/>
                  <a:gd name="T61" fmla="*/ 286 h 604"/>
                  <a:gd name="T62" fmla="*/ 148 w 1156"/>
                  <a:gd name="T63" fmla="*/ 276 h 604"/>
                  <a:gd name="T64" fmla="*/ 137 w 1156"/>
                  <a:gd name="T65" fmla="*/ 252 h 604"/>
                  <a:gd name="T66" fmla="*/ 170 w 1156"/>
                  <a:gd name="T67" fmla="*/ 250 h 604"/>
                  <a:gd name="T68" fmla="*/ 218 w 1156"/>
                  <a:gd name="T69" fmla="*/ 256 h 604"/>
                  <a:gd name="T70" fmla="*/ 277 w 1156"/>
                  <a:gd name="T71" fmla="*/ 240 h 604"/>
                  <a:gd name="T72" fmla="*/ 433 w 1156"/>
                  <a:gd name="T73" fmla="*/ 180 h 604"/>
                  <a:gd name="T74" fmla="*/ 399 w 1156"/>
                  <a:gd name="T75" fmla="*/ 158 h 604"/>
                  <a:gd name="T76" fmla="*/ 475 w 1156"/>
                  <a:gd name="T77" fmla="*/ 126 h 604"/>
                  <a:gd name="T78" fmla="*/ 514 w 1156"/>
                  <a:gd name="T79" fmla="*/ 100 h 604"/>
                  <a:gd name="T80" fmla="*/ 433 w 1156"/>
                  <a:gd name="T81" fmla="*/ 102 h 604"/>
                  <a:gd name="T82" fmla="*/ 420 w 1156"/>
                  <a:gd name="T83" fmla="*/ 84 h 604"/>
                  <a:gd name="T84" fmla="*/ 512 w 1156"/>
                  <a:gd name="T85" fmla="*/ 90 h 604"/>
                  <a:gd name="T86" fmla="*/ 464 w 1156"/>
                  <a:gd name="T87" fmla="*/ 82 h 604"/>
                  <a:gd name="T88" fmla="*/ 418 w 1156"/>
                  <a:gd name="T89" fmla="*/ 70 h 604"/>
                  <a:gd name="T90" fmla="*/ 462 w 1156"/>
                  <a:gd name="T91" fmla="*/ 72 h 604"/>
                  <a:gd name="T92" fmla="*/ 525 w 1156"/>
                  <a:gd name="T93" fmla="*/ 66 h 604"/>
                  <a:gd name="T94" fmla="*/ 558 w 1156"/>
                  <a:gd name="T95" fmla="*/ 118 h 604"/>
                  <a:gd name="T96" fmla="*/ 568 w 1156"/>
                  <a:gd name="T97" fmla="*/ 58 h 604"/>
                  <a:gd name="T98" fmla="*/ 584 w 1156"/>
                  <a:gd name="T99" fmla="*/ 110 h 604"/>
                  <a:gd name="T100" fmla="*/ 597 w 1156"/>
                  <a:gd name="T101" fmla="*/ 52 h 604"/>
                  <a:gd name="T102" fmla="*/ 616 w 1156"/>
                  <a:gd name="T103" fmla="*/ 102 h 604"/>
                  <a:gd name="T104" fmla="*/ 989 w 1156"/>
                  <a:gd name="T105" fmla="*/ 0 h 60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156" h="604">
                    <a:moveTo>
                      <a:pt x="1143" y="8"/>
                    </a:moveTo>
                    <a:lnTo>
                      <a:pt x="1156" y="600"/>
                    </a:lnTo>
                    <a:lnTo>
                      <a:pt x="573" y="604"/>
                    </a:lnTo>
                    <a:lnTo>
                      <a:pt x="558" y="584"/>
                    </a:lnTo>
                    <a:lnTo>
                      <a:pt x="573" y="574"/>
                    </a:lnTo>
                    <a:lnTo>
                      <a:pt x="555" y="566"/>
                    </a:lnTo>
                    <a:lnTo>
                      <a:pt x="555" y="548"/>
                    </a:lnTo>
                    <a:lnTo>
                      <a:pt x="579" y="532"/>
                    </a:lnTo>
                    <a:lnTo>
                      <a:pt x="577" y="520"/>
                    </a:lnTo>
                    <a:lnTo>
                      <a:pt x="534" y="528"/>
                    </a:lnTo>
                    <a:lnTo>
                      <a:pt x="529" y="514"/>
                    </a:lnTo>
                    <a:lnTo>
                      <a:pt x="512" y="514"/>
                    </a:lnTo>
                    <a:lnTo>
                      <a:pt x="516" y="496"/>
                    </a:lnTo>
                    <a:lnTo>
                      <a:pt x="503" y="492"/>
                    </a:lnTo>
                    <a:lnTo>
                      <a:pt x="475" y="508"/>
                    </a:lnTo>
                    <a:lnTo>
                      <a:pt x="468" y="496"/>
                    </a:lnTo>
                    <a:lnTo>
                      <a:pt x="444" y="504"/>
                    </a:lnTo>
                    <a:lnTo>
                      <a:pt x="436" y="516"/>
                    </a:lnTo>
                    <a:lnTo>
                      <a:pt x="423" y="514"/>
                    </a:lnTo>
                    <a:lnTo>
                      <a:pt x="416" y="504"/>
                    </a:lnTo>
                    <a:lnTo>
                      <a:pt x="403" y="506"/>
                    </a:lnTo>
                    <a:lnTo>
                      <a:pt x="340" y="520"/>
                    </a:lnTo>
                    <a:lnTo>
                      <a:pt x="322" y="494"/>
                    </a:lnTo>
                    <a:lnTo>
                      <a:pt x="379" y="462"/>
                    </a:lnTo>
                    <a:lnTo>
                      <a:pt x="370" y="444"/>
                    </a:lnTo>
                    <a:lnTo>
                      <a:pt x="351" y="448"/>
                    </a:lnTo>
                    <a:lnTo>
                      <a:pt x="288" y="470"/>
                    </a:lnTo>
                    <a:lnTo>
                      <a:pt x="272" y="468"/>
                    </a:lnTo>
                    <a:lnTo>
                      <a:pt x="257" y="448"/>
                    </a:lnTo>
                    <a:lnTo>
                      <a:pt x="264" y="438"/>
                    </a:lnTo>
                    <a:lnTo>
                      <a:pt x="283" y="430"/>
                    </a:lnTo>
                    <a:lnTo>
                      <a:pt x="307" y="422"/>
                    </a:lnTo>
                    <a:lnTo>
                      <a:pt x="268" y="428"/>
                    </a:lnTo>
                    <a:lnTo>
                      <a:pt x="240" y="428"/>
                    </a:lnTo>
                    <a:lnTo>
                      <a:pt x="196" y="432"/>
                    </a:lnTo>
                    <a:lnTo>
                      <a:pt x="176" y="422"/>
                    </a:lnTo>
                    <a:lnTo>
                      <a:pt x="131" y="422"/>
                    </a:lnTo>
                    <a:lnTo>
                      <a:pt x="124" y="444"/>
                    </a:lnTo>
                    <a:lnTo>
                      <a:pt x="133" y="458"/>
                    </a:lnTo>
                    <a:lnTo>
                      <a:pt x="137" y="484"/>
                    </a:lnTo>
                    <a:lnTo>
                      <a:pt x="120" y="478"/>
                    </a:lnTo>
                    <a:lnTo>
                      <a:pt x="122" y="490"/>
                    </a:lnTo>
                    <a:lnTo>
                      <a:pt x="135" y="508"/>
                    </a:lnTo>
                    <a:lnTo>
                      <a:pt x="115" y="512"/>
                    </a:lnTo>
                    <a:lnTo>
                      <a:pt x="102" y="502"/>
                    </a:lnTo>
                    <a:lnTo>
                      <a:pt x="113" y="480"/>
                    </a:lnTo>
                    <a:lnTo>
                      <a:pt x="100" y="482"/>
                    </a:lnTo>
                    <a:lnTo>
                      <a:pt x="105" y="440"/>
                    </a:lnTo>
                    <a:lnTo>
                      <a:pt x="115" y="420"/>
                    </a:lnTo>
                    <a:lnTo>
                      <a:pt x="83" y="418"/>
                    </a:lnTo>
                    <a:lnTo>
                      <a:pt x="63" y="404"/>
                    </a:lnTo>
                    <a:lnTo>
                      <a:pt x="41" y="390"/>
                    </a:lnTo>
                    <a:lnTo>
                      <a:pt x="37" y="378"/>
                    </a:lnTo>
                    <a:lnTo>
                      <a:pt x="54" y="374"/>
                    </a:lnTo>
                    <a:lnTo>
                      <a:pt x="35" y="334"/>
                    </a:lnTo>
                    <a:lnTo>
                      <a:pt x="22" y="324"/>
                    </a:lnTo>
                    <a:lnTo>
                      <a:pt x="0" y="318"/>
                    </a:lnTo>
                    <a:lnTo>
                      <a:pt x="9" y="308"/>
                    </a:lnTo>
                    <a:lnTo>
                      <a:pt x="24" y="292"/>
                    </a:lnTo>
                    <a:lnTo>
                      <a:pt x="2" y="270"/>
                    </a:lnTo>
                    <a:lnTo>
                      <a:pt x="22" y="264"/>
                    </a:lnTo>
                    <a:lnTo>
                      <a:pt x="54" y="286"/>
                    </a:lnTo>
                    <a:lnTo>
                      <a:pt x="126" y="286"/>
                    </a:lnTo>
                    <a:lnTo>
                      <a:pt x="148" y="276"/>
                    </a:lnTo>
                    <a:lnTo>
                      <a:pt x="150" y="260"/>
                    </a:lnTo>
                    <a:lnTo>
                      <a:pt x="137" y="252"/>
                    </a:lnTo>
                    <a:lnTo>
                      <a:pt x="152" y="242"/>
                    </a:lnTo>
                    <a:lnTo>
                      <a:pt x="170" y="250"/>
                    </a:lnTo>
                    <a:lnTo>
                      <a:pt x="192" y="260"/>
                    </a:lnTo>
                    <a:lnTo>
                      <a:pt x="218" y="256"/>
                    </a:lnTo>
                    <a:lnTo>
                      <a:pt x="242" y="246"/>
                    </a:lnTo>
                    <a:lnTo>
                      <a:pt x="277" y="240"/>
                    </a:lnTo>
                    <a:lnTo>
                      <a:pt x="377" y="206"/>
                    </a:lnTo>
                    <a:lnTo>
                      <a:pt x="433" y="180"/>
                    </a:lnTo>
                    <a:lnTo>
                      <a:pt x="444" y="172"/>
                    </a:lnTo>
                    <a:lnTo>
                      <a:pt x="399" y="158"/>
                    </a:lnTo>
                    <a:lnTo>
                      <a:pt x="429" y="120"/>
                    </a:lnTo>
                    <a:lnTo>
                      <a:pt x="475" y="126"/>
                    </a:lnTo>
                    <a:lnTo>
                      <a:pt x="516" y="122"/>
                    </a:lnTo>
                    <a:lnTo>
                      <a:pt x="514" y="100"/>
                    </a:lnTo>
                    <a:lnTo>
                      <a:pt x="451" y="106"/>
                    </a:lnTo>
                    <a:lnTo>
                      <a:pt x="433" y="102"/>
                    </a:lnTo>
                    <a:lnTo>
                      <a:pt x="412" y="94"/>
                    </a:lnTo>
                    <a:cubicBezTo>
                      <a:pt x="418" y="83"/>
                      <a:pt x="414" y="84"/>
                      <a:pt x="420" y="84"/>
                    </a:cubicBezTo>
                    <a:lnTo>
                      <a:pt x="457" y="98"/>
                    </a:lnTo>
                    <a:lnTo>
                      <a:pt x="512" y="90"/>
                    </a:lnTo>
                    <a:lnTo>
                      <a:pt x="512" y="74"/>
                    </a:lnTo>
                    <a:lnTo>
                      <a:pt x="464" y="82"/>
                    </a:lnTo>
                    <a:lnTo>
                      <a:pt x="438" y="78"/>
                    </a:lnTo>
                    <a:cubicBezTo>
                      <a:pt x="431" y="75"/>
                      <a:pt x="418" y="70"/>
                      <a:pt x="418" y="70"/>
                    </a:cubicBezTo>
                    <a:lnTo>
                      <a:pt x="427" y="60"/>
                    </a:lnTo>
                    <a:lnTo>
                      <a:pt x="462" y="72"/>
                    </a:lnTo>
                    <a:lnTo>
                      <a:pt x="494" y="68"/>
                    </a:lnTo>
                    <a:lnTo>
                      <a:pt x="525" y="66"/>
                    </a:lnTo>
                    <a:lnTo>
                      <a:pt x="527" y="122"/>
                    </a:lnTo>
                    <a:lnTo>
                      <a:pt x="558" y="118"/>
                    </a:lnTo>
                    <a:lnTo>
                      <a:pt x="555" y="62"/>
                    </a:lnTo>
                    <a:lnTo>
                      <a:pt x="568" y="58"/>
                    </a:lnTo>
                    <a:lnTo>
                      <a:pt x="571" y="114"/>
                    </a:lnTo>
                    <a:lnTo>
                      <a:pt x="584" y="110"/>
                    </a:lnTo>
                    <a:lnTo>
                      <a:pt x="584" y="54"/>
                    </a:lnTo>
                    <a:lnTo>
                      <a:pt x="597" y="52"/>
                    </a:lnTo>
                    <a:lnTo>
                      <a:pt x="597" y="110"/>
                    </a:lnTo>
                    <a:lnTo>
                      <a:pt x="616" y="102"/>
                    </a:lnTo>
                    <a:lnTo>
                      <a:pt x="614" y="20"/>
                    </a:lnTo>
                    <a:lnTo>
                      <a:pt x="989" y="0"/>
                    </a:lnTo>
                    <a:lnTo>
                      <a:pt x="1143" y="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127008" name="Freeform 32"/>
              <p:cNvSpPr>
                <a:spLocks/>
              </p:cNvSpPr>
              <p:nvPr/>
            </p:nvSpPr>
            <p:spPr bwMode="ltGray">
              <a:xfrm>
                <a:off x="2193" y="3470"/>
                <a:ext cx="222" cy="110"/>
              </a:xfrm>
              <a:custGeom>
                <a:avLst/>
                <a:gdLst>
                  <a:gd name="T0" fmla="*/ 207 w 204"/>
                  <a:gd name="T1" fmla="*/ 0 h 110"/>
                  <a:gd name="T2" fmla="*/ 120 w 204"/>
                  <a:gd name="T3" fmla="*/ 16 h 110"/>
                  <a:gd name="T4" fmla="*/ 122 w 204"/>
                  <a:gd name="T5" fmla="*/ 22 h 110"/>
                  <a:gd name="T6" fmla="*/ 187 w 204"/>
                  <a:gd name="T7" fmla="*/ 14 h 110"/>
                  <a:gd name="T8" fmla="*/ 185 w 204"/>
                  <a:gd name="T9" fmla="*/ 26 h 110"/>
                  <a:gd name="T10" fmla="*/ 120 w 204"/>
                  <a:gd name="T11" fmla="*/ 38 h 110"/>
                  <a:gd name="T12" fmla="*/ 122 w 204"/>
                  <a:gd name="T13" fmla="*/ 50 h 110"/>
                  <a:gd name="T14" fmla="*/ 189 w 204"/>
                  <a:gd name="T15" fmla="*/ 34 h 110"/>
                  <a:gd name="T16" fmla="*/ 194 w 204"/>
                  <a:gd name="T17" fmla="*/ 80 h 110"/>
                  <a:gd name="T18" fmla="*/ 131 w 204"/>
                  <a:gd name="T19" fmla="*/ 84 h 110"/>
                  <a:gd name="T20" fmla="*/ 81 w 204"/>
                  <a:gd name="T21" fmla="*/ 44 h 110"/>
                  <a:gd name="T22" fmla="*/ 81 w 204"/>
                  <a:gd name="T23" fmla="*/ 56 h 110"/>
                  <a:gd name="T24" fmla="*/ 120 w 204"/>
                  <a:gd name="T25" fmla="*/ 86 h 110"/>
                  <a:gd name="T26" fmla="*/ 50 w 204"/>
                  <a:gd name="T27" fmla="*/ 94 h 110"/>
                  <a:gd name="T28" fmla="*/ 50 w 204"/>
                  <a:gd name="T29" fmla="*/ 30 h 110"/>
                  <a:gd name="T30" fmla="*/ 33 w 204"/>
                  <a:gd name="T31" fmla="*/ 34 h 110"/>
                  <a:gd name="T32" fmla="*/ 37 w 204"/>
                  <a:gd name="T33" fmla="*/ 94 h 110"/>
                  <a:gd name="T34" fmla="*/ 13 w 204"/>
                  <a:gd name="T35" fmla="*/ 88 h 110"/>
                  <a:gd name="T36" fmla="*/ 13 w 204"/>
                  <a:gd name="T37" fmla="*/ 32 h 110"/>
                  <a:gd name="T38" fmla="*/ 0 w 204"/>
                  <a:gd name="T39" fmla="*/ 28 h 110"/>
                  <a:gd name="T40" fmla="*/ 4 w 204"/>
                  <a:gd name="T41" fmla="*/ 92 h 110"/>
                  <a:gd name="T42" fmla="*/ 76 w 204"/>
                  <a:gd name="T43" fmla="*/ 110 h 110"/>
                  <a:gd name="T44" fmla="*/ 198 w 204"/>
                  <a:gd name="T45" fmla="*/ 98 h 110"/>
                  <a:gd name="T46" fmla="*/ 222 w 204"/>
                  <a:gd name="T47" fmla="*/ 72 h 110"/>
                  <a:gd name="T48" fmla="*/ 207 w 204"/>
                  <a:gd name="T49" fmla="*/ 0 h 11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04" h="110">
                    <a:moveTo>
                      <a:pt x="190" y="0"/>
                    </a:moveTo>
                    <a:lnTo>
                      <a:pt x="110" y="16"/>
                    </a:lnTo>
                    <a:lnTo>
                      <a:pt x="112" y="22"/>
                    </a:lnTo>
                    <a:lnTo>
                      <a:pt x="172" y="14"/>
                    </a:lnTo>
                    <a:lnTo>
                      <a:pt x="170" y="26"/>
                    </a:lnTo>
                    <a:lnTo>
                      <a:pt x="110" y="38"/>
                    </a:lnTo>
                    <a:lnTo>
                      <a:pt x="112" y="50"/>
                    </a:lnTo>
                    <a:lnTo>
                      <a:pt x="174" y="34"/>
                    </a:lnTo>
                    <a:lnTo>
                      <a:pt x="178" y="80"/>
                    </a:lnTo>
                    <a:lnTo>
                      <a:pt x="120" y="84"/>
                    </a:lnTo>
                    <a:lnTo>
                      <a:pt x="74" y="44"/>
                    </a:lnTo>
                    <a:lnTo>
                      <a:pt x="74" y="56"/>
                    </a:lnTo>
                    <a:lnTo>
                      <a:pt x="110" y="86"/>
                    </a:lnTo>
                    <a:lnTo>
                      <a:pt x="46" y="94"/>
                    </a:lnTo>
                    <a:lnTo>
                      <a:pt x="46" y="30"/>
                    </a:lnTo>
                    <a:cubicBezTo>
                      <a:pt x="29" y="32"/>
                      <a:pt x="30" y="27"/>
                      <a:pt x="30" y="34"/>
                    </a:cubicBezTo>
                    <a:lnTo>
                      <a:pt x="34" y="94"/>
                    </a:lnTo>
                    <a:lnTo>
                      <a:pt x="12" y="88"/>
                    </a:lnTo>
                    <a:lnTo>
                      <a:pt x="12" y="32"/>
                    </a:lnTo>
                    <a:lnTo>
                      <a:pt x="0" y="28"/>
                    </a:lnTo>
                    <a:lnTo>
                      <a:pt x="4" y="92"/>
                    </a:lnTo>
                    <a:lnTo>
                      <a:pt x="70" y="110"/>
                    </a:lnTo>
                    <a:lnTo>
                      <a:pt x="182" y="98"/>
                    </a:lnTo>
                    <a:lnTo>
                      <a:pt x="204" y="72"/>
                    </a:lnTo>
                    <a:lnTo>
                      <a:pt x="19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127009" name="Freeform 33"/>
              <p:cNvSpPr>
                <a:spLocks/>
              </p:cNvSpPr>
              <p:nvPr/>
            </p:nvSpPr>
            <p:spPr bwMode="ltGray">
              <a:xfrm>
                <a:off x="2875" y="3425"/>
                <a:ext cx="1003" cy="607"/>
              </a:xfrm>
              <a:custGeom>
                <a:avLst/>
                <a:gdLst>
                  <a:gd name="T0" fmla="*/ 487 w 1004"/>
                  <a:gd name="T1" fmla="*/ 28 h 606"/>
                  <a:gd name="T2" fmla="*/ 487 w 1004"/>
                  <a:gd name="T3" fmla="*/ 36 h 606"/>
                  <a:gd name="T4" fmla="*/ 315 w 1004"/>
                  <a:gd name="T5" fmla="*/ 56 h 606"/>
                  <a:gd name="T6" fmla="*/ 520 w 1004"/>
                  <a:gd name="T7" fmla="*/ 42 h 606"/>
                  <a:gd name="T8" fmla="*/ 317 w 1004"/>
                  <a:gd name="T9" fmla="*/ 66 h 606"/>
                  <a:gd name="T10" fmla="*/ 392 w 1004"/>
                  <a:gd name="T11" fmla="*/ 88 h 606"/>
                  <a:gd name="T12" fmla="*/ 514 w 1004"/>
                  <a:gd name="T13" fmla="*/ 82 h 606"/>
                  <a:gd name="T14" fmla="*/ 535 w 1004"/>
                  <a:gd name="T15" fmla="*/ 102 h 606"/>
                  <a:gd name="T16" fmla="*/ 518 w 1004"/>
                  <a:gd name="T17" fmla="*/ 130 h 606"/>
                  <a:gd name="T18" fmla="*/ 601 w 1004"/>
                  <a:gd name="T19" fmla="*/ 182 h 606"/>
                  <a:gd name="T20" fmla="*/ 780 w 1004"/>
                  <a:gd name="T21" fmla="*/ 206 h 606"/>
                  <a:gd name="T22" fmla="*/ 845 w 1004"/>
                  <a:gd name="T23" fmla="*/ 186 h 606"/>
                  <a:gd name="T24" fmla="*/ 841 w 1004"/>
                  <a:gd name="T25" fmla="*/ 210 h 606"/>
                  <a:gd name="T26" fmla="*/ 865 w 1004"/>
                  <a:gd name="T27" fmla="*/ 240 h 606"/>
                  <a:gd name="T28" fmla="*/ 969 w 1004"/>
                  <a:gd name="T29" fmla="*/ 224 h 606"/>
                  <a:gd name="T30" fmla="*/ 1000 w 1004"/>
                  <a:gd name="T31" fmla="*/ 214 h 606"/>
                  <a:gd name="T32" fmla="*/ 993 w 1004"/>
                  <a:gd name="T33" fmla="*/ 248 h 606"/>
                  <a:gd name="T34" fmla="*/ 997 w 1004"/>
                  <a:gd name="T35" fmla="*/ 262 h 606"/>
                  <a:gd name="T36" fmla="*/ 993 w 1004"/>
                  <a:gd name="T37" fmla="*/ 282 h 606"/>
                  <a:gd name="T38" fmla="*/ 954 w 1004"/>
                  <a:gd name="T39" fmla="*/ 342 h 606"/>
                  <a:gd name="T40" fmla="*/ 910 w 1004"/>
                  <a:gd name="T41" fmla="*/ 358 h 606"/>
                  <a:gd name="T42" fmla="*/ 886 w 1004"/>
                  <a:gd name="T43" fmla="*/ 414 h 606"/>
                  <a:gd name="T44" fmla="*/ 869 w 1004"/>
                  <a:gd name="T45" fmla="*/ 430 h 606"/>
                  <a:gd name="T46" fmla="*/ 882 w 1004"/>
                  <a:gd name="T47" fmla="*/ 472 h 606"/>
                  <a:gd name="T48" fmla="*/ 862 w 1004"/>
                  <a:gd name="T49" fmla="*/ 452 h 606"/>
                  <a:gd name="T50" fmla="*/ 847 w 1004"/>
                  <a:gd name="T51" fmla="*/ 440 h 606"/>
                  <a:gd name="T52" fmla="*/ 860 w 1004"/>
                  <a:gd name="T53" fmla="*/ 380 h 606"/>
                  <a:gd name="T54" fmla="*/ 688 w 1004"/>
                  <a:gd name="T55" fmla="*/ 398 h 606"/>
                  <a:gd name="T56" fmla="*/ 710 w 1004"/>
                  <a:gd name="T57" fmla="*/ 430 h 606"/>
                  <a:gd name="T58" fmla="*/ 660 w 1004"/>
                  <a:gd name="T59" fmla="*/ 436 h 606"/>
                  <a:gd name="T60" fmla="*/ 570 w 1004"/>
                  <a:gd name="T61" fmla="*/ 400 h 606"/>
                  <a:gd name="T62" fmla="*/ 616 w 1004"/>
                  <a:gd name="T63" fmla="*/ 444 h 606"/>
                  <a:gd name="T64" fmla="*/ 647 w 1004"/>
                  <a:gd name="T65" fmla="*/ 476 h 606"/>
                  <a:gd name="T66" fmla="*/ 575 w 1004"/>
                  <a:gd name="T67" fmla="*/ 470 h 606"/>
                  <a:gd name="T68" fmla="*/ 538 w 1004"/>
                  <a:gd name="T69" fmla="*/ 480 h 606"/>
                  <a:gd name="T70" fmla="*/ 487 w 1004"/>
                  <a:gd name="T71" fmla="*/ 478 h 606"/>
                  <a:gd name="T72" fmla="*/ 409 w 1004"/>
                  <a:gd name="T73" fmla="*/ 512 h 606"/>
                  <a:gd name="T74" fmla="*/ 357 w 1004"/>
                  <a:gd name="T75" fmla="*/ 520 h 606"/>
                  <a:gd name="T76" fmla="*/ 374 w 1004"/>
                  <a:gd name="T77" fmla="*/ 550 h 606"/>
                  <a:gd name="T78" fmla="*/ 0 w 1004"/>
                  <a:gd name="T79" fmla="*/ 606 h 606"/>
                  <a:gd name="T80" fmla="*/ 296 w 1004"/>
                  <a:gd name="T81" fmla="*/ 8 h 6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04" h="606">
                    <a:moveTo>
                      <a:pt x="315" y="22"/>
                    </a:moveTo>
                    <a:lnTo>
                      <a:pt x="487" y="28"/>
                    </a:lnTo>
                    <a:lnTo>
                      <a:pt x="518" y="18"/>
                    </a:lnTo>
                    <a:lnTo>
                      <a:pt x="487" y="36"/>
                    </a:lnTo>
                    <a:lnTo>
                      <a:pt x="313" y="36"/>
                    </a:lnTo>
                    <a:lnTo>
                      <a:pt x="315" y="56"/>
                    </a:lnTo>
                    <a:lnTo>
                      <a:pt x="487" y="52"/>
                    </a:lnTo>
                    <a:lnTo>
                      <a:pt x="520" y="42"/>
                    </a:lnTo>
                    <a:lnTo>
                      <a:pt x="487" y="64"/>
                    </a:lnTo>
                    <a:lnTo>
                      <a:pt x="317" y="66"/>
                    </a:lnTo>
                    <a:lnTo>
                      <a:pt x="333" y="78"/>
                    </a:lnTo>
                    <a:lnTo>
                      <a:pt x="392" y="88"/>
                    </a:lnTo>
                    <a:lnTo>
                      <a:pt x="477" y="84"/>
                    </a:lnTo>
                    <a:lnTo>
                      <a:pt x="514" y="82"/>
                    </a:lnTo>
                    <a:lnTo>
                      <a:pt x="516" y="102"/>
                    </a:lnTo>
                    <a:lnTo>
                      <a:pt x="535" y="102"/>
                    </a:lnTo>
                    <a:lnTo>
                      <a:pt x="540" y="120"/>
                    </a:lnTo>
                    <a:lnTo>
                      <a:pt x="518" y="130"/>
                    </a:lnTo>
                    <a:lnTo>
                      <a:pt x="527" y="148"/>
                    </a:lnTo>
                    <a:lnTo>
                      <a:pt x="601" y="182"/>
                    </a:lnTo>
                    <a:lnTo>
                      <a:pt x="701" y="202"/>
                    </a:lnTo>
                    <a:lnTo>
                      <a:pt x="780" y="206"/>
                    </a:lnTo>
                    <a:lnTo>
                      <a:pt x="817" y="196"/>
                    </a:lnTo>
                    <a:lnTo>
                      <a:pt x="845" y="186"/>
                    </a:lnTo>
                    <a:lnTo>
                      <a:pt x="856" y="194"/>
                    </a:lnTo>
                    <a:lnTo>
                      <a:pt x="841" y="210"/>
                    </a:lnTo>
                    <a:lnTo>
                      <a:pt x="843" y="228"/>
                    </a:lnTo>
                    <a:lnTo>
                      <a:pt x="865" y="240"/>
                    </a:lnTo>
                    <a:lnTo>
                      <a:pt x="921" y="236"/>
                    </a:lnTo>
                    <a:lnTo>
                      <a:pt x="969" y="224"/>
                    </a:lnTo>
                    <a:lnTo>
                      <a:pt x="991" y="204"/>
                    </a:lnTo>
                    <a:lnTo>
                      <a:pt x="1000" y="214"/>
                    </a:lnTo>
                    <a:lnTo>
                      <a:pt x="984" y="232"/>
                    </a:lnTo>
                    <a:lnTo>
                      <a:pt x="993" y="248"/>
                    </a:lnTo>
                    <a:lnTo>
                      <a:pt x="982" y="260"/>
                    </a:lnTo>
                    <a:lnTo>
                      <a:pt x="997" y="262"/>
                    </a:lnTo>
                    <a:lnTo>
                      <a:pt x="1004" y="274"/>
                    </a:lnTo>
                    <a:lnTo>
                      <a:pt x="993" y="282"/>
                    </a:lnTo>
                    <a:lnTo>
                      <a:pt x="941" y="328"/>
                    </a:lnTo>
                    <a:lnTo>
                      <a:pt x="954" y="342"/>
                    </a:lnTo>
                    <a:lnTo>
                      <a:pt x="928" y="358"/>
                    </a:lnTo>
                    <a:lnTo>
                      <a:pt x="910" y="358"/>
                    </a:lnTo>
                    <a:lnTo>
                      <a:pt x="871" y="378"/>
                    </a:lnTo>
                    <a:lnTo>
                      <a:pt x="886" y="414"/>
                    </a:lnTo>
                    <a:lnTo>
                      <a:pt x="882" y="442"/>
                    </a:lnTo>
                    <a:lnTo>
                      <a:pt x="869" y="430"/>
                    </a:lnTo>
                    <a:lnTo>
                      <a:pt x="869" y="450"/>
                    </a:lnTo>
                    <a:lnTo>
                      <a:pt x="882" y="472"/>
                    </a:lnTo>
                    <a:lnTo>
                      <a:pt x="851" y="472"/>
                    </a:lnTo>
                    <a:lnTo>
                      <a:pt x="862" y="452"/>
                    </a:lnTo>
                    <a:lnTo>
                      <a:pt x="865" y="428"/>
                    </a:lnTo>
                    <a:lnTo>
                      <a:pt x="847" y="440"/>
                    </a:lnTo>
                    <a:lnTo>
                      <a:pt x="851" y="398"/>
                    </a:lnTo>
                    <a:lnTo>
                      <a:pt x="860" y="380"/>
                    </a:lnTo>
                    <a:lnTo>
                      <a:pt x="756" y="396"/>
                    </a:lnTo>
                    <a:lnTo>
                      <a:pt x="688" y="398"/>
                    </a:lnTo>
                    <a:lnTo>
                      <a:pt x="708" y="418"/>
                    </a:lnTo>
                    <a:lnTo>
                      <a:pt x="710" y="430"/>
                    </a:lnTo>
                    <a:lnTo>
                      <a:pt x="690" y="442"/>
                    </a:lnTo>
                    <a:lnTo>
                      <a:pt x="660" y="436"/>
                    </a:lnTo>
                    <a:lnTo>
                      <a:pt x="588" y="406"/>
                    </a:lnTo>
                    <a:lnTo>
                      <a:pt x="570" y="400"/>
                    </a:lnTo>
                    <a:lnTo>
                      <a:pt x="548" y="424"/>
                    </a:lnTo>
                    <a:lnTo>
                      <a:pt x="616" y="444"/>
                    </a:lnTo>
                    <a:lnTo>
                      <a:pt x="649" y="462"/>
                    </a:lnTo>
                    <a:lnTo>
                      <a:pt x="647" y="476"/>
                    </a:lnTo>
                    <a:lnTo>
                      <a:pt x="629" y="494"/>
                    </a:lnTo>
                    <a:lnTo>
                      <a:pt x="575" y="470"/>
                    </a:lnTo>
                    <a:lnTo>
                      <a:pt x="553" y="482"/>
                    </a:lnTo>
                    <a:lnTo>
                      <a:pt x="538" y="480"/>
                    </a:lnTo>
                    <a:lnTo>
                      <a:pt x="496" y="462"/>
                    </a:lnTo>
                    <a:lnTo>
                      <a:pt x="487" y="478"/>
                    </a:lnTo>
                    <a:lnTo>
                      <a:pt x="431" y="476"/>
                    </a:lnTo>
                    <a:lnTo>
                      <a:pt x="409" y="512"/>
                    </a:lnTo>
                    <a:lnTo>
                      <a:pt x="365" y="508"/>
                    </a:lnTo>
                    <a:lnTo>
                      <a:pt x="357" y="520"/>
                    </a:lnTo>
                    <a:lnTo>
                      <a:pt x="370" y="534"/>
                    </a:lnTo>
                    <a:lnTo>
                      <a:pt x="374" y="550"/>
                    </a:lnTo>
                    <a:lnTo>
                      <a:pt x="342" y="606"/>
                    </a:lnTo>
                    <a:lnTo>
                      <a:pt x="0" y="606"/>
                    </a:lnTo>
                    <a:lnTo>
                      <a:pt x="8" y="0"/>
                    </a:lnTo>
                    <a:lnTo>
                      <a:pt x="296" y="8"/>
                    </a:lnTo>
                    <a:lnTo>
                      <a:pt x="315" y="2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127010" name="Freeform 34"/>
              <p:cNvSpPr>
                <a:spLocks/>
              </p:cNvSpPr>
              <p:nvPr/>
            </p:nvSpPr>
            <p:spPr bwMode="ltGray">
              <a:xfrm>
                <a:off x="3209" y="3454"/>
                <a:ext cx="160" cy="92"/>
              </a:xfrm>
              <a:custGeom>
                <a:avLst/>
                <a:gdLst>
                  <a:gd name="T0" fmla="*/ 0 w 148"/>
                  <a:gd name="T1" fmla="*/ 82 h 92"/>
                  <a:gd name="T2" fmla="*/ 4 w 148"/>
                  <a:gd name="T3" fmla="*/ 2 h 92"/>
                  <a:gd name="T4" fmla="*/ 20 w 148"/>
                  <a:gd name="T5" fmla="*/ 0 h 92"/>
                  <a:gd name="T6" fmla="*/ 13 w 148"/>
                  <a:gd name="T7" fmla="*/ 74 h 92"/>
                  <a:gd name="T8" fmla="*/ 48 w 148"/>
                  <a:gd name="T9" fmla="*/ 78 h 92"/>
                  <a:gd name="T10" fmla="*/ 50 w 148"/>
                  <a:gd name="T11" fmla="*/ 2 h 92"/>
                  <a:gd name="T12" fmla="*/ 63 w 148"/>
                  <a:gd name="T13" fmla="*/ 2 h 92"/>
                  <a:gd name="T14" fmla="*/ 61 w 148"/>
                  <a:gd name="T15" fmla="*/ 72 h 92"/>
                  <a:gd name="T16" fmla="*/ 102 w 148"/>
                  <a:gd name="T17" fmla="*/ 70 h 92"/>
                  <a:gd name="T18" fmla="*/ 100 w 148"/>
                  <a:gd name="T19" fmla="*/ 2 h 92"/>
                  <a:gd name="T20" fmla="*/ 115 w 148"/>
                  <a:gd name="T21" fmla="*/ 4 h 92"/>
                  <a:gd name="T22" fmla="*/ 113 w 148"/>
                  <a:gd name="T23" fmla="*/ 68 h 92"/>
                  <a:gd name="T24" fmla="*/ 148 w 148"/>
                  <a:gd name="T25" fmla="*/ 64 h 92"/>
                  <a:gd name="T26" fmla="*/ 139 w 148"/>
                  <a:gd name="T27" fmla="*/ 0 h 92"/>
                  <a:gd name="T28" fmla="*/ 154 w 148"/>
                  <a:gd name="T29" fmla="*/ 2 h 92"/>
                  <a:gd name="T30" fmla="*/ 161 w 148"/>
                  <a:gd name="T31" fmla="*/ 70 h 92"/>
                  <a:gd name="T32" fmla="*/ 65 w 148"/>
                  <a:gd name="T33" fmla="*/ 88 h 92"/>
                  <a:gd name="T34" fmla="*/ 9 w 148"/>
                  <a:gd name="T35" fmla="*/ 92 h 92"/>
                  <a:gd name="T36" fmla="*/ 0 w 148"/>
                  <a:gd name="T37" fmla="*/ 82 h 9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48" h="92">
                    <a:moveTo>
                      <a:pt x="0" y="82"/>
                    </a:moveTo>
                    <a:lnTo>
                      <a:pt x="4" y="2"/>
                    </a:lnTo>
                    <a:lnTo>
                      <a:pt x="18" y="0"/>
                    </a:lnTo>
                    <a:lnTo>
                      <a:pt x="12" y="74"/>
                    </a:lnTo>
                    <a:lnTo>
                      <a:pt x="44" y="78"/>
                    </a:lnTo>
                    <a:lnTo>
                      <a:pt x="46" y="2"/>
                    </a:lnTo>
                    <a:lnTo>
                      <a:pt x="58" y="2"/>
                    </a:lnTo>
                    <a:lnTo>
                      <a:pt x="56" y="72"/>
                    </a:lnTo>
                    <a:lnTo>
                      <a:pt x="94" y="70"/>
                    </a:lnTo>
                    <a:lnTo>
                      <a:pt x="92" y="2"/>
                    </a:lnTo>
                    <a:lnTo>
                      <a:pt x="106" y="4"/>
                    </a:lnTo>
                    <a:lnTo>
                      <a:pt x="104" y="68"/>
                    </a:lnTo>
                    <a:lnTo>
                      <a:pt x="136" y="64"/>
                    </a:lnTo>
                    <a:lnTo>
                      <a:pt x="128" y="0"/>
                    </a:lnTo>
                    <a:lnTo>
                      <a:pt x="142" y="2"/>
                    </a:lnTo>
                    <a:lnTo>
                      <a:pt x="148" y="70"/>
                    </a:lnTo>
                    <a:lnTo>
                      <a:pt x="60" y="88"/>
                    </a:lnTo>
                    <a:lnTo>
                      <a:pt x="8" y="9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</p:grpSp>
      </p:grpSp>
      <p:sp>
        <p:nvSpPr>
          <p:cNvPr id="127011" name="Rectangle 3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9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  <a:endParaRPr lang="en-US" altLang="ja-JP"/>
          </a:p>
        </p:txBody>
      </p:sp>
      <p:sp>
        <p:nvSpPr>
          <p:cNvPr id="127012" name="Rectangle 3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  <a:endParaRPr lang="en-US" altLang="ja-JP"/>
          </a:p>
        </p:txBody>
      </p:sp>
      <p:sp>
        <p:nvSpPr>
          <p:cNvPr id="127013" name="Rectangle 3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7014" name="Rectangle 3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7015" name="Rectangle 3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C106D446-50CE-4597-88DF-3FDE02F0F90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  <p:sldLayoutId id="2147484071" r:id="rId12"/>
    <p:sldLayoutId id="2147484072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|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9.png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google.co.jp/url?sa=i&amp;rct=j&amp;q=&amp;esrc=s&amp;source=images&amp;cd=&amp;cad=rja&amp;uact=8&amp;ved=0CAcQjRxqFQoTCJuRqqPqoscCFUgflAodmaQE8Q&amp;url=http://business.nikkeibp.co.jp/article/NBD/20150612/284198/&amp;ei=ENzKVZvJHci-0ASZyZKIDw&amp;bvm=bv.99804247,d.dGo&amp;psig=AFQjCNEVqdSA4XBP3z7q4mOZjmZU_xzLGw&amp;ust=1439444334576232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microsoft.com/office/2007/relationships/hdphoto" Target="../media/hdphoto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microsoft.com/office/2007/relationships/hdphoto" Target="../media/hdphoto2.wdp"/><Relationship Id="rId4" Type="http://schemas.openxmlformats.org/officeDocument/2006/relationships/image" Target="../media/image53.png"/><Relationship Id="rId9" Type="http://schemas.microsoft.com/office/2007/relationships/hdphoto" Target="../media/hdphoto4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7504" y="188640"/>
            <a:ext cx="8928992" cy="3528392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Экономика Японии:</a:t>
            </a:r>
            <a:br>
              <a:rPr lang="ru-RU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ru-RU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будет ли успешным 2018 год?</a:t>
            </a:r>
            <a:endParaRPr lang="en-US" altLang="ja-JP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843808" y="4149080"/>
            <a:ext cx="5715000" cy="21621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altLang="ja-JP" sz="28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Белов Андрей Васильевич</a:t>
            </a:r>
            <a:br>
              <a:rPr lang="ru-RU" altLang="ja-JP" sz="28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ru-RU" altLang="ja-JP" sz="28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Университет префектуры Фукуи (Япония)</a:t>
            </a:r>
            <a:endParaRPr lang="en-US" altLang="ja-JP" sz="28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1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111750" y="1325294"/>
            <a:ext cx="4032250" cy="165576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Характеристики </a:t>
            </a:r>
            <a:r>
              <a:rPr lang="ru-RU" altLang="ja-JP" sz="24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ВАМ</a:t>
            </a: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: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Высокие инвестиции</a:t>
            </a:r>
            <a:endParaRPr lang="en-US" altLang="ja-JP" sz="24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Низкие налоги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Дешевая иена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altLang="ja-JP" sz="24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9" name="Picture 5" descr="fig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19671" y="3091951"/>
            <a:ext cx="6294563" cy="357740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7544" y="1315611"/>
            <a:ext cx="4248150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|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Япония, «</a:t>
            </a:r>
            <a:r>
              <a:rPr lang="ru-RU" altLang="ja-JP" sz="2400" kern="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чудо</a:t>
            </a: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»: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Темпы, масштабы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Структурная перестройка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«Справедливый» рост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3178771" y="4254305"/>
            <a:ext cx="720080" cy="158417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2411760" y="3607974"/>
            <a:ext cx="49685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ru-RU" altLang="ja-JP" sz="2000" kern="0" dirty="0" smtClean="0">
                <a:solidFill>
                  <a:srgbClr val="57472B"/>
                </a:solidFill>
              </a:rPr>
              <a:t>Снижение неравенства доходов в период высоких темпов (коэфф. Джини)</a:t>
            </a:r>
            <a:endParaRPr lang="ru-RU" altLang="ja-JP" sz="2000" kern="0" dirty="0">
              <a:solidFill>
                <a:srgbClr val="57472B"/>
              </a:solidFill>
            </a:endParaRP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296987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«Потерянные десятилетия», причины:</a:t>
            </a:r>
            <a:r>
              <a:rPr lang="ru-RU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/>
            </a:r>
            <a:br>
              <a:rPr lang="ru-RU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прекратила действ. восточноазиатская модель</a:t>
            </a:r>
            <a:endParaRPr lang="en-US" altLang="ja-JP" sz="2800" u="sng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1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2595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68313" y="5661025"/>
            <a:ext cx="82073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None/>
              <a:defRPr/>
            </a:pPr>
            <a:r>
              <a:rPr lang="ru-RU" altLang="ja-JP" dirty="0" smtClean="0">
                <a:solidFill>
                  <a:srgbClr val="FF0000"/>
                </a:solidFill>
                <a:ea typeface="Arial Unicode MS" panose="020B0604020202020204" pitchFamily="50" charset="-128"/>
              </a:rPr>
              <a:t>Кроме</a:t>
            </a:r>
            <a:r>
              <a:rPr lang="ru-RU" altLang="ja-JP" dirty="0" smtClean="0">
                <a:ea typeface="Arial Unicode MS" panose="020B0604020202020204" pitchFamily="50" charset="-128"/>
              </a:rPr>
              <a:t> удорожания иены: замедление роста, снижение % ставок, внутренняя и внешняя либерализация</a:t>
            </a:r>
            <a:endParaRPr lang="en-US" altLang="ja-JP" dirty="0" smtClean="0">
              <a:ea typeface="Arial Unicode MS" panose="020B0604020202020204" pitchFamily="50" charset="-128"/>
            </a:endParaRPr>
          </a:p>
        </p:txBody>
      </p:sp>
      <p:pic>
        <p:nvPicPr>
          <p:cNvPr id="1026" name="Picture 2" descr="http://www.newworldeconomics.com/archives/2010/090510_files/j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394" y="1268759"/>
            <a:ext cx="6624232" cy="439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5675510" y="2508256"/>
            <a:ext cx="912103" cy="973832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" name="円/楕円 3"/>
          <p:cNvSpPr/>
          <p:nvPr/>
        </p:nvSpPr>
        <p:spPr bwMode="auto">
          <a:xfrm rot="-660000">
            <a:off x="5191103" y="3031337"/>
            <a:ext cx="499816" cy="125401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Unicode MS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364088" y="1930218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ja-JP" dirty="0" smtClean="0">
                <a:solidFill>
                  <a:srgbClr val="57472B"/>
                </a:solidFill>
              </a:rPr>
              <a:t>1985-1987 годы:</a:t>
            </a:r>
          </a:p>
          <a:p>
            <a:pPr algn="ctr"/>
            <a:r>
              <a:rPr lang="ru-RU" altLang="ja-JP" dirty="0" smtClean="0">
                <a:solidFill>
                  <a:srgbClr val="57472B"/>
                </a:solidFill>
              </a:rPr>
              <a:t>самый резкий скачок </a:t>
            </a:r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2088583" y="2982688"/>
            <a:ext cx="165618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ru-RU" altLang="ja-JP" kern="0" dirty="0" smtClean="0">
                <a:solidFill>
                  <a:srgbClr val="57472B"/>
                </a:solidFill>
              </a:rPr>
              <a:t>Движение вниз показывает удорожание иены</a:t>
            </a:r>
            <a:endParaRPr lang="ru-RU" altLang="ja-JP" kern="0" dirty="0">
              <a:solidFill>
                <a:srgbClr val="57472B"/>
              </a:solidFill>
            </a:endParaRP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296987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«Потерянные десятилетия», причины:</a:t>
            </a:r>
            <a:r>
              <a:rPr lang="ru-RU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/>
            </a:r>
            <a:br>
              <a:rPr lang="ru-RU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подорожала иена</a:t>
            </a:r>
            <a:endParaRPr lang="en-US" altLang="ja-JP" sz="2800" u="sng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1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11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6769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2259" t="26271" r="12215" b="14478"/>
          <a:stretch>
            <a:fillRect/>
          </a:stretch>
        </p:blipFill>
        <p:spPr>
          <a:xfrm>
            <a:off x="1692275" y="2276475"/>
            <a:ext cx="5688013" cy="3630613"/>
          </a:xfr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4580" name="Line 9"/>
          <p:cNvSpPr>
            <a:spLocks noChangeShapeType="1"/>
          </p:cNvSpPr>
          <p:nvPr/>
        </p:nvSpPr>
        <p:spPr bwMode="auto">
          <a:xfrm flipV="1">
            <a:off x="755650" y="2133600"/>
            <a:ext cx="431800" cy="10795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4581" name="Line 9"/>
          <p:cNvSpPr>
            <a:spLocks noChangeShapeType="1"/>
          </p:cNvSpPr>
          <p:nvPr/>
        </p:nvSpPr>
        <p:spPr bwMode="auto">
          <a:xfrm flipH="1">
            <a:off x="7862888" y="5084763"/>
            <a:ext cx="354012" cy="912812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graphicFrame>
        <p:nvGraphicFramePr>
          <p:cNvPr id="2" name="図表 1"/>
          <p:cNvGraphicFramePr/>
          <p:nvPr>
            <p:extLst>
              <p:ext uri="{D42A27DB-BD31-4B8C-83A1-F6EECF244321}">
                <p14:modId xmlns:p14="http://schemas.microsoft.com/office/powerpoint/2010/main" val="1540783336"/>
              </p:ext>
            </p:extLst>
          </p:nvPr>
        </p:nvGraphicFramePr>
        <p:xfrm>
          <a:off x="203684" y="3172678"/>
          <a:ext cx="1247800" cy="18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図表 10"/>
          <p:cNvGraphicFramePr/>
          <p:nvPr>
            <p:extLst>
              <p:ext uri="{D42A27DB-BD31-4B8C-83A1-F6EECF244321}">
                <p14:modId xmlns:p14="http://schemas.microsoft.com/office/powerpoint/2010/main" val="2765070047"/>
              </p:ext>
            </p:extLst>
          </p:nvPr>
        </p:nvGraphicFramePr>
        <p:xfrm>
          <a:off x="7593000" y="3140968"/>
          <a:ext cx="1247800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2" name="図表 11"/>
          <p:cNvGraphicFramePr/>
          <p:nvPr>
            <p:extLst>
              <p:ext uri="{D42A27DB-BD31-4B8C-83A1-F6EECF244321}">
                <p14:modId xmlns:p14="http://schemas.microsoft.com/office/powerpoint/2010/main" val="3755792189"/>
              </p:ext>
            </p:extLst>
          </p:nvPr>
        </p:nvGraphicFramePr>
        <p:xfrm>
          <a:off x="539552" y="1196752"/>
          <a:ext cx="8064896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3" name="図表 12"/>
          <p:cNvGraphicFramePr/>
          <p:nvPr>
            <p:extLst>
              <p:ext uri="{D42A27DB-BD31-4B8C-83A1-F6EECF244321}">
                <p14:modId xmlns:p14="http://schemas.microsoft.com/office/powerpoint/2010/main" val="3289615282"/>
              </p:ext>
            </p:extLst>
          </p:nvPr>
        </p:nvGraphicFramePr>
        <p:xfrm>
          <a:off x="539552" y="5774690"/>
          <a:ext cx="8064896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14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296987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«Потерянные десятилетия», причины:</a:t>
            </a:r>
            <a:r>
              <a:rPr lang="ru-RU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/>
            </a:r>
            <a:br>
              <a:rPr lang="ru-RU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лопнул «пузырь»</a:t>
            </a:r>
            <a:endParaRPr lang="en-US" altLang="ja-JP" sz="2800" u="sng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5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12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5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図表 1"/>
          <p:cNvGraphicFramePr/>
          <p:nvPr>
            <p:extLst>
              <p:ext uri="{D42A27DB-BD31-4B8C-83A1-F6EECF244321}">
                <p14:modId xmlns:p14="http://schemas.microsoft.com/office/powerpoint/2010/main" val="3544427976"/>
              </p:ext>
            </p:extLst>
          </p:nvPr>
        </p:nvGraphicFramePr>
        <p:xfrm>
          <a:off x="899592" y="1484784"/>
          <a:ext cx="7488832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296987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«Потерянные десятилетия», причины:</a:t>
            </a:r>
            <a:r>
              <a:rPr lang="ru-RU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/>
            </a:r>
            <a:br>
              <a:rPr lang="ru-RU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неуверенная экон.политика</a:t>
            </a:r>
            <a:endParaRPr lang="en-US" altLang="ja-JP" sz="2800" u="sng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13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835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556792"/>
            <a:ext cx="8208912" cy="5013176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Долгосрочные проблемы («структурные перекосы) в экономике Японии:</a:t>
            </a:r>
          </a:p>
          <a:p>
            <a:pPr marL="0" indent="0">
              <a:buFont typeface="Wingdings" pitchFamily="2" charset="2"/>
              <a:buNone/>
              <a:defRPr/>
            </a:pPr>
            <a:endParaRPr lang="ru-RU" altLang="ja-JP" sz="24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ja-JP" sz="2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Бюджет</a:t>
            </a: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: дефицит, госдолг, отсутствие ясной стратегии решения проблемы</a:t>
            </a:r>
            <a:endParaRPr lang="ru-RU" altLang="ja-JP" sz="2000" dirty="0" smtClean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ja-JP" sz="2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Труд</a:t>
            </a: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: неэффективный рынок труда, затрудняющий перелив трудовых ресурсов в растущие сектора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ja-JP" sz="2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Производительность</a:t>
            </a: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: низкие показатели в сфере услуг (ритейл, банкинг, общ.услуги) и с/х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ja-JP" sz="2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Институты</a:t>
            </a: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: трудности в обеспечении политической стабильности, дерегулирования и эффективного корпоративного управления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ja-JP" sz="2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Конкурентоспособность</a:t>
            </a: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: сложная динамика международных рейтингов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296987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«Потерянные десятилетия», причины:</a:t>
            </a:r>
            <a:r>
              <a:rPr lang="ru-RU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/>
            </a:r>
            <a:br>
              <a:rPr lang="ru-RU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обострение «структурных проблем»</a:t>
            </a:r>
            <a:endParaRPr lang="en-US" altLang="ja-JP" sz="2800" u="sng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3077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0" t="24690" r="35948" b="46069"/>
          <a:stretch/>
        </p:blipFill>
        <p:spPr bwMode="auto">
          <a:xfrm>
            <a:off x="1116720" y="1387522"/>
            <a:ext cx="6995439" cy="457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00025"/>
            <a:ext cx="836295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Потерянные...</a:t>
            </a: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темпы</a:t>
            </a:r>
            <a:endParaRPr lang="en-US" altLang="ja-JP" sz="3600" u="sng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23235" name="Rectangle 3"/>
          <p:cNvSpPr>
            <a:spLocks noChangeArrowheads="1"/>
          </p:cNvSpPr>
          <p:nvPr/>
        </p:nvSpPr>
        <p:spPr bwMode="auto">
          <a:xfrm>
            <a:off x="402009" y="5912607"/>
            <a:ext cx="8424862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None/>
              <a:defRPr/>
            </a:pPr>
            <a:r>
              <a:rPr lang="ru-RU" altLang="ja-JP" sz="2000" dirty="0" smtClean="0">
                <a:solidFill>
                  <a:srgbClr val="FF0000"/>
                </a:solidFill>
                <a:ea typeface="Arial Unicode MS" panose="020B0604020202020204" pitchFamily="50" charset="-128"/>
              </a:rPr>
              <a:t>Средний</a:t>
            </a:r>
            <a:r>
              <a:rPr lang="ru-RU" altLang="ja-JP" sz="2000" dirty="0" smtClean="0">
                <a:ea typeface="Arial Unicode MS" panose="020B0604020202020204" pitchFamily="50" charset="-128"/>
              </a:rPr>
              <a:t> прирост ВВП в 1990-2000=1,0%,</a:t>
            </a:r>
          </a:p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None/>
              <a:defRPr/>
            </a:pPr>
            <a:r>
              <a:rPr lang="ru-RU" altLang="ja-JP" sz="2000" dirty="0" smtClean="0">
                <a:ea typeface="Arial Unicode MS" panose="020B0604020202020204" pitchFamily="50" charset="-128"/>
              </a:rPr>
              <a:t> в 2000-2010=0,9%</a:t>
            </a: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1878136" y="4491410"/>
            <a:ext cx="2693864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5148064" y="3678940"/>
            <a:ext cx="2664296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15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7582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6" t="57473" r="28684" b="8842"/>
          <a:stretch/>
        </p:blipFill>
        <p:spPr bwMode="auto">
          <a:xfrm>
            <a:off x="1403647" y="1262310"/>
            <a:ext cx="6781543" cy="475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5" name="Rectangle 3"/>
          <p:cNvSpPr>
            <a:spLocks noChangeArrowheads="1"/>
          </p:cNvSpPr>
          <p:nvPr/>
        </p:nvSpPr>
        <p:spPr bwMode="auto">
          <a:xfrm>
            <a:off x="1115616" y="6021288"/>
            <a:ext cx="7069574" cy="72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None/>
              <a:defRPr/>
            </a:pPr>
            <a:r>
              <a:rPr lang="ru-RU" altLang="ja-JP" sz="2000" dirty="0" smtClean="0">
                <a:ea typeface="Arial Unicode MS" panose="020B0604020202020204" pitchFamily="50" charset="-128"/>
              </a:rPr>
              <a:t>Распространение относительной </a:t>
            </a:r>
            <a:r>
              <a:rPr lang="ru-RU" altLang="ja-JP" sz="2000" dirty="0" smtClean="0">
                <a:solidFill>
                  <a:srgbClr val="FF0000"/>
                </a:solidFill>
                <a:ea typeface="Arial Unicode MS" panose="020B0604020202020204" pitchFamily="50" charset="-128"/>
              </a:rPr>
              <a:t>бедности</a:t>
            </a:r>
            <a:r>
              <a:rPr lang="ru-RU" altLang="ja-JP" sz="2000" dirty="0" smtClean="0">
                <a:ea typeface="Arial Unicode MS" panose="020B0604020202020204" pitchFamily="50" charset="-128"/>
              </a:rPr>
              <a:t> до наихудшего уровня среди </a:t>
            </a:r>
            <a:r>
              <a:rPr lang="en-US" altLang="ja-JP" sz="2000" dirty="0" smtClean="0">
                <a:ea typeface="Arial Unicode MS" panose="020B0604020202020204" pitchFamily="50" charset="-128"/>
              </a:rPr>
              <a:t>G-7</a:t>
            </a:r>
            <a:endParaRPr lang="ru-RU" altLang="ja-JP" sz="2000" dirty="0" smtClean="0">
              <a:ea typeface="Arial Unicode MS" panose="020B0604020202020204" pitchFamily="50" charset="-128"/>
            </a:endParaRPr>
          </a:p>
        </p:txBody>
      </p:sp>
      <p:sp>
        <p:nvSpPr>
          <p:cNvPr id="15365" name="Line 9"/>
          <p:cNvSpPr>
            <a:spLocks noChangeShapeType="1"/>
          </p:cNvSpPr>
          <p:nvPr/>
        </p:nvSpPr>
        <p:spPr bwMode="auto">
          <a:xfrm flipH="1">
            <a:off x="5220072" y="2852936"/>
            <a:ext cx="6350" cy="926009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00025"/>
            <a:ext cx="836295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Потерянные...</a:t>
            </a: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доходы</a:t>
            </a:r>
            <a:endParaRPr lang="en-US" altLang="ja-JP" sz="3600" u="sng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5220072" y="4221088"/>
            <a:ext cx="0" cy="926009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16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5448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2" t="71158" r="30658" b="6526"/>
          <a:stretch/>
        </p:blipFill>
        <p:spPr bwMode="auto">
          <a:xfrm>
            <a:off x="360946" y="1556792"/>
            <a:ext cx="8490733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 flipH="1" flipV="1">
            <a:off x="6012160" y="4412180"/>
            <a:ext cx="432048" cy="24931"/>
          </a:xfrm>
          <a:prstGeom prst="line">
            <a:avLst/>
          </a:prstGeom>
          <a:noFill/>
          <a:ln w="63500">
            <a:solidFill>
              <a:schemeClr val="bg1">
                <a:lumMod val="9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0" y="404663"/>
            <a:ext cx="9144000" cy="93836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ru-RU" altLang="ja-JP" sz="3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Потерянные... </a:t>
            </a:r>
            <a:r>
              <a:rPr lang="ru-RU" altLang="ja-JP" sz="2800" u="sng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приросты цен</a:t>
            </a:r>
            <a:endParaRPr lang="en-US" altLang="ja-JP" sz="2800" u="sng" kern="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>
            <a:off x="1554741" y="2961710"/>
            <a:ext cx="504056" cy="504056"/>
          </a:xfrm>
          <a:prstGeom prst="line">
            <a:avLst/>
          </a:prstGeom>
          <a:noFill/>
          <a:ln w="635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1907704" y="2549206"/>
            <a:ext cx="3296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ja-JP" kern="0" dirty="0" smtClean="0">
                <a:solidFill>
                  <a:srgbClr val="003366"/>
                </a:solidFill>
              </a:rPr>
              <a:t>Индекс потребительских цен</a:t>
            </a:r>
            <a:endParaRPr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6372200" y="4113946"/>
            <a:ext cx="19442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ja-JP" kern="0" dirty="0" smtClean="0">
                <a:solidFill>
                  <a:srgbClr val="003366"/>
                </a:solidFill>
              </a:rPr>
              <a:t>Индекс цен</a:t>
            </a:r>
          </a:p>
          <a:p>
            <a:r>
              <a:rPr lang="ru-RU" altLang="ja-JP" kern="0" dirty="0" smtClean="0">
                <a:solidFill>
                  <a:srgbClr val="003366"/>
                </a:solidFill>
              </a:rPr>
              <a:t>производителей</a:t>
            </a:r>
            <a:endParaRPr lang="ja-JP" altLang="en-US" dirty="0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783195" y="5930138"/>
            <a:ext cx="77057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None/>
              <a:defRPr/>
            </a:pPr>
            <a:r>
              <a:rPr lang="ru-RU" altLang="ja-JP" sz="2000" dirty="0" smtClean="0">
                <a:ea typeface="Arial Unicode MS" panose="020B0604020202020204" pitchFamily="50" charset="-128"/>
              </a:rPr>
              <a:t>Периоды </a:t>
            </a:r>
            <a:r>
              <a:rPr lang="ru-RU" altLang="ja-JP" sz="2000" dirty="0" smtClean="0">
                <a:solidFill>
                  <a:srgbClr val="FF0000"/>
                </a:solidFill>
                <a:ea typeface="Arial Unicode MS" panose="020B0604020202020204" pitchFamily="50" charset="-128"/>
              </a:rPr>
              <a:t>дефляции</a:t>
            </a:r>
            <a:r>
              <a:rPr lang="ru-RU" altLang="ja-JP" sz="2000" dirty="0" smtClean="0">
                <a:ea typeface="Arial Unicode MS" panose="020B0604020202020204" pitchFamily="50" charset="-128"/>
              </a:rPr>
              <a:t> потребительских цен: </a:t>
            </a:r>
          </a:p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None/>
              <a:defRPr/>
            </a:pPr>
            <a:r>
              <a:rPr lang="ru-RU" altLang="ja-JP" sz="2000" dirty="0" smtClean="0">
                <a:ea typeface="Arial Unicode MS" panose="020B0604020202020204" pitchFamily="50" charset="-128"/>
              </a:rPr>
              <a:t>1999-2004, 2009-2010, 2012-2013, 2016</a:t>
            </a:r>
          </a:p>
        </p:txBody>
      </p:sp>
      <p:sp>
        <p:nvSpPr>
          <p:cNvPr id="13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0" y="404663"/>
            <a:ext cx="9144000" cy="93836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ru-RU" altLang="ja-JP" sz="3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Потерянные... </a:t>
            </a:r>
            <a:r>
              <a:rPr lang="ru-RU" altLang="ja-JP" sz="2800" u="sng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потребители</a:t>
            </a:r>
            <a:endParaRPr lang="en-US" altLang="ja-JP" sz="3600" u="sng" kern="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70329"/>
            <a:ext cx="3568138" cy="5184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184158" y="1484785"/>
            <a:ext cx="5251938" cy="518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|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80000"/>
              </a:lnSpc>
              <a:buNone/>
              <a:defRPr/>
            </a:pPr>
            <a:r>
              <a:rPr lang="ru-RU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Хисакадзу </a:t>
            </a: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МАЦУДА,  </a:t>
            </a:r>
            <a:r>
              <a:rPr lang="ru-RU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«Исследование поколения антиконсьюмеристов</a:t>
            </a: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»:</a:t>
            </a:r>
            <a:endParaRPr lang="ru-RU" altLang="ja-JP" sz="2400" kern="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Поколение 1990-х годов выросло в условиях падающих цен, нестабильных доходов и занятости. Массовый пессимизм наложил серьезный отпечаток на потребительское </a:t>
            </a:r>
            <a:r>
              <a:rPr lang="ru-RU" altLang="ja-JP" sz="2400" kern="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поведение</a:t>
            </a: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отказ от покупок дешевеющих товаров (технологические новинки, квартиры)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безразличие к внешнему виду, упор на удобство и дешевизну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усиление склонности к сбережению</a:t>
            </a:r>
          </a:p>
        </p:txBody>
      </p:sp>
      <p:sp>
        <p:nvSpPr>
          <p:cNvPr id="7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18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24379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0" y="404663"/>
            <a:ext cx="9144000" cy="93836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ru-RU" altLang="ja-JP" sz="3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Потерянные... </a:t>
            </a:r>
            <a:r>
              <a:rPr lang="ru-RU" altLang="ja-JP" sz="2800" u="sng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рынки</a:t>
            </a:r>
            <a:endParaRPr lang="en-US" altLang="ja-JP" sz="3600" u="sng" kern="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184158" y="4736941"/>
            <a:ext cx="8708322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|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80000"/>
              </a:lnSpc>
              <a:buNone/>
              <a:defRPr/>
            </a:pP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Продажи новых </a:t>
            </a:r>
            <a:r>
              <a:rPr lang="ru-RU" altLang="ja-JP" sz="2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автомобилей</a:t>
            </a: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в Японии падают с 1990 г., с 1992 г. продажи подержанных авто превышают продажи новых. Стоимость владения: при средней цене в 1,8 млн иен, за 13 лет связанные расходы (налоги, парковка, бензин, страховка, обслуживание и т.д.) достигают 11,2 млн иен. Производители: ориентация на зарубежный спрос или уход с рынка, потребители: внимание на цену, 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car-sharing, </a:t>
            </a: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власти: налоговое стимулирование продаж 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(Japan Times, Feb 14-2016)</a:t>
            </a:r>
            <a:endParaRPr lang="ru-RU" altLang="ja-JP" sz="2000" kern="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77"/>
          <a:stretch/>
        </p:blipFill>
        <p:spPr bwMode="auto">
          <a:xfrm>
            <a:off x="971600" y="1135344"/>
            <a:ext cx="7359214" cy="350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19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4847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План </a:t>
            </a: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лекции:</a:t>
            </a:r>
            <a:b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ставим вопросы</a:t>
            </a:r>
            <a:endParaRPr lang="en-US" altLang="ja-JP" sz="2800" u="sng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484784"/>
            <a:ext cx="8085584" cy="4896544"/>
          </a:xfrm>
        </p:spPr>
        <p:txBody>
          <a:bodyPr/>
          <a:lstStyle/>
          <a:p>
            <a:pPr marL="609600" indent="-609600" algn="ctr" eaLnBrk="1" hangingPunct="1">
              <a:buNone/>
              <a:defRPr/>
            </a:pPr>
            <a:r>
              <a:rPr lang="ru-RU" altLang="ja-JP" sz="2800" dirty="0" smtClean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Будет </a:t>
            </a:r>
            <a:r>
              <a:rPr lang="ru-RU" altLang="ja-JP" sz="2800" dirty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ли успешным 2018 год?</a:t>
            </a:r>
          </a:p>
          <a:p>
            <a:pPr marL="609600" indent="-609600" eaLnBrk="1" hangingPunct="1">
              <a:buNone/>
              <a:defRPr/>
            </a:pPr>
            <a:endParaRPr lang="ru-RU" altLang="ja-JP" sz="2800" dirty="0">
              <a:solidFill>
                <a:schemeClr val="tx2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609600" indent="-609600" eaLnBrk="1" hangingPunct="1">
              <a:buNone/>
              <a:defRPr/>
            </a:pPr>
            <a:r>
              <a:rPr lang="ru-RU" altLang="ja-JP" sz="2800" dirty="0" smtClean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Введение</a:t>
            </a:r>
            <a:r>
              <a:rPr lang="ru-RU" altLang="ja-JP" sz="2800" dirty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: </a:t>
            </a:r>
            <a:r>
              <a:rPr lang="ru-RU" altLang="ja-JP" sz="1600" u="sng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чем интересна экономика Японии</a:t>
            </a:r>
            <a:r>
              <a:rPr lang="ru-RU" altLang="ja-JP" sz="1600" dirty="0" smtClean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? </a:t>
            </a:r>
            <a:endParaRPr lang="en-US" altLang="ja-JP" sz="1600" dirty="0" smtClean="0">
              <a:solidFill>
                <a:schemeClr val="tx2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609600" indent="-609600" eaLnBrk="1" hangingPunct="1">
              <a:buNone/>
              <a:defRPr/>
            </a:pPr>
            <a:endParaRPr lang="en-US" altLang="ja-JP" sz="1600" dirty="0" smtClean="0">
              <a:solidFill>
                <a:schemeClr val="tx2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ru-RU" altLang="ja-JP" sz="2800" dirty="0" smtClean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1. Макроэкономика:</a:t>
            </a:r>
          </a:p>
          <a:p>
            <a:pPr marL="609600" lvl="0" indent="-609600" eaLnBrk="1" hangingPunct="1">
              <a:buNone/>
              <a:defRPr/>
            </a:pPr>
            <a:r>
              <a:rPr lang="ru-RU" altLang="ja-JP" sz="2800" dirty="0" smtClean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	</a:t>
            </a:r>
            <a:r>
              <a:rPr lang="ru-RU" altLang="ja-JP" sz="1600" u="sng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 </a:t>
            </a:r>
            <a:r>
              <a:rPr lang="ru-RU" altLang="ja-JP" sz="1600" u="sng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каким результатам привела «Абэномика</a:t>
            </a:r>
            <a:r>
              <a:rPr lang="ru-RU" altLang="ja-JP" sz="1600" u="sng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»?</a:t>
            </a:r>
            <a:endParaRPr lang="ru-RU" altLang="ja-JP" sz="1600" u="sng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en-US" altLang="ja-JP" sz="2800" dirty="0" smtClean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</a:t>
            </a:r>
            <a:r>
              <a:rPr lang="ru-RU" altLang="ja-JP" sz="2800" dirty="0" smtClean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. Микроэкономика:</a:t>
            </a:r>
          </a:p>
          <a:p>
            <a:pPr marL="609600" indent="-609600" eaLnBrk="1" hangingPunct="1">
              <a:buNone/>
              <a:defRPr/>
            </a:pPr>
            <a:r>
              <a:rPr lang="ru-RU" altLang="ja-JP" sz="2800" dirty="0" smtClean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	</a:t>
            </a:r>
            <a:r>
              <a:rPr lang="ru-RU" altLang="ja-JP" sz="1600" u="sng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что происходит с японским менеджментом?</a:t>
            </a:r>
          </a:p>
          <a:p>
            <a:pPr marL="609600" indent="-609600" eaLnBrk="1" hangingPunct="1">
              <a:buNone/>
              <a:defRPr/>
            </a:pPr>
            <a:endParaRPr lang="ru-RU" altLang="ja-JP" sz="1600" dirty="0" smtClean="0">
              <a:solidFill>
                <a:schemeClr val="tx2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609600" indent="-609600" eaLnBrk="1" hangingPunct="1">
              <a:buNone/>
              <a:defRPr/>
            </a:pPr>
            <a:r>
              <a:rPr lang="ru-RU" altLang="ja-JP" sz="2800" dirty="0" smtClean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Заключение: </a:t>
            </a:r>
            <a:r>
              <a:rPr lang="ru-RU" altLang="ja-JP" sz="1600" u="sng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какое будущее ждет экономику и бизнес?</a:t>
            </a:r>
            <a:endParaRPr lang="ru-RU" altLang="ja-JP" sz="1600" u="sng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2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9" t="7990" r="20890" b="7173"/>
          <a:stretch/>
        </p:blipFill>
        <p:spPr bwMode="auto">
          <a:xfrm>
            <a:off x="5762493" y="0"/>
            <a:ext cx="338150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198473" y="1856"/>
            <a:ext cx="5564019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ja-JP" sz="3600" dirty="0" smtClean="0">
                <a:solidFill>
                  <a:schemeClr val="tx2"/>
                </a:solidFill>
              </a:rPr>
              <a:t>Потерянная... </a:t>
            </a:r>
            <a:r>
              <a:rPr lang="ru-RU" altLang="ja-JP" sz="2800" u="sng" kern="0" dirty="0">
                <a:solidFill>
                  <a:schemeClr val="tx2"/>
                </a:solidFill>
              </a:rPr>
              <a:t>стабильность</a:t>
            </a:r>
          </a:p>
          <a:p>
            <a:endParaRPr lang="ru-RU" altLang="ja-JP" sz="1600" dirty="0" smtClean="0">
              <a:solidFill>
                <a:srgbClr val="FF0000"/>
              </a:solidFill>
            </a:endParaRPr>
          </a:p>
          <a:p>
            <a:r>
              <a:rPr lang="ru-RU" altLang="ja-JP" sz="1600" dirty="0"/>
              <a:t>Рынок </a:t>
            </a:r>
            <a:r>
              <a:rPr lang="ru-RU" altLang="ja-JP" sz="1600" dirty="0" smtClean="0">
                <a:solidFill>
                  <a:srgbClr val="FF0000"/>
                </a:solidFill>
              </a:rPr>
              <a:t>недвижимости, 2016 г.:</a:t>
            </a:r>
            <a:endParaRPr lang="ru-RU" altLang="ja-JP" sz="1600" dirty="0">
              <a:solidFill>
                <a:srgbClr val="FF0000"/>
              </a:solidFill>
            </a:endParaRPr>
          </a:p>
          <a:p>
            <a:r>
              <a:rPr lang="ru-RU" altLang="ja-JP" sz="1600" dirty="0" smtClean="0">
                <a:solidFill>
                  <a:srgbClr val="FF0000"/>
                </a:solidFill>
              </a:rPr>
              <a:t>Средний</a:t>
            </a:r>
            <a:r>
              <a:rPr lang="ru-RU" altLang="ja-JP" sz="1600" dirty="0" smtClean="0"/>
              <a:t> </a:t>
            </a:r>
            <a:r>
              <a:rPr lang="ru-RU" altLang="ja-JP" sz="1600" dirty="0"/>
              <a:t>рост цен – 0,4% («+» в 13 и «–» в 32 </a:t>
            </a:r>
            <a:r>
              <a:rPr lang="ru-RU" altLang="ja-JP" sz="1600" dirty="0" smtClean="0"/>
              <a:t>префектурах).</a:t>
            </a:r>
            <a:endParaRPr lang="ru-RU" altLang="ja-JP" sz="1600" dirty="0"/>
          </a:p>
          <a:p>
            <a:r>
              <a:rPr lang="ru-RU" altLang="ja-JP" sz="1600" dirty="0"/>
              <a:t>Самый дорогой </a:t>
            </a:r>
            <a:r>
              <a:rPr lang="ru-RU" altLang="ja-JP" sz="1600" dirty="0">
                <a:solidFill>
                  <a:srgbClr val="FF0000"/>
                </a:solidFill>
              </a:rPr>
              <a:t>участок</a:t>
            </a:r>
            <a:r>
              <a:rPr lang="ru-RU" altLang="ja-JP" sz="1600" dirty="0"/>
              <a:t> земли: 40,32 млн иен за 1 кв м, рост на 26% за </a:t>
            </a:r>
            <a:r>
              <a:rPr lang="ru-RU" altLang="ja-JP" sz="1600" dirty="0" smtClean="0"/>
              <a:t>год (Кюкёдо Стэсёнари, Гинза, Токио).</a:t>
            </a:r>
          </a:p>
          <a:p>
            <a:r>
              <a:rPr lang="ru-RU" altLang="ja-JP" sz="1600" dirty="0" smtClean="0"/>
              <a:t>Рост цен на земельные участки на Гинзе за 2013-2016 гг.=51%</a:t>
            </a:r>
            <a:endParaRPr lang="ru-RU" altLang="ja-JP" sz="1600" dirty="0"/>
          </a:p>
          <a:p>
            <a:r>
              <a:rPr lang="ru-RU" altLang="ja-JP" sz="1600" dirty="0" smtClean="0"/>
              <a:t>Самое дорогое </a:t>
            </a:r>
            <a:r>
              <a:rPr lang="ru-RU" altLang="ja-JP" sz="1600" dirty="0" smtClean="0">
                <a:solidFill>
                  <a:srgbClr val="FF0000"/>
                </a:solidFill>
              </a:rPr>
              <a:t>помещение</a:t>
            </a:r>
            <a:r>
              <a:rPr lang="ru-RU" altLang="ja-JP" sz="1600" dirty="0" smtClean="0"/>
              <a:t>: 50,5 млн иен за 1 кв м (</a:t>
            </a:r>
            <a:r>
              <a:rPr lang="ru-RU" altLang="ja-JP" sz="1600" dirty="0" smtClean="0">
                <a:solidFill>
                  <a:srgbClr val="FF0000"/>
                </a:solidFill>
              </a:rPr>
              <a:t>Гуччи, Гинза, Токио</a:t>
            </a:r>
            <a:r>
              <a:rPr lang="ru-RU" altLang="ja-JP" sz="1600" dirty="0" smtClean="0"/>
              <a:t>). Это на 30% превышает стоимость самого дорого помещения в 1989 г.</a:t>
            </a:r>
          </a:p>
          <a:p>
            <a:r>
              <a:rPr lang="ru-RU" altLang="ja-JP" sz="1600" dirty="0"/>
              <a:t>(</a:t>
            </a:r>
            <a:r>
              <a:rPr lang="ru-RU" altLang="ja-JP" sz="1600" dirty="0" smtClean="0"/>
              <a:t>Национальное </a:t>
            </a:r>
            <a:r>
              <a:rPr lang="ru-RU" altLang="ja-JP" sz="1600" dirty="0"/>
              <a:t>налоговое управление, 4 июня 2017 </a:t>
            </a:r>
            <a:r>
              <a:rPr lang="ru-RU" altLang="ja-JP" sz="1600" dirty="0" smtClean="0"/>
              <a:t>г.)</a:t>
            </a:r>
            <a:endParaRPr lang="ru-RU" altLang="ja-JP" sz="1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" t="15310" r="2068" b="2483"/>
          <a:stretch/>
        </p:blipFill>
        <p:spPr bwMode="auto">
          <a:xfrm>
            <a:off x="0" y="3778376"/>
            <a:ext cx="5797548" cy="307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20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8268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title"/>
          </p:nvPr>
        </p:nvSpPr>
        <p:spPr>
          <a:xfrm>
            <a:off x="0" y="198438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Положительные моменты</a:t>
            </a:r>
            <a:endParaRPr lang="en-US" altLang="ja-JP" sz="36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385763" y="1556792"/>
            <a:ext cx="4546277" cy="511256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ru-RU" altLang="ja-JP" sz="2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На фоне </a:t>
            </a: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США и Европы: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Социальная </a:t>
            </a:r>
            <a:r>
              <a:rPr lang="ru-RU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стабильность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Высокий уровень жизни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Опыт борьбы с финансовым кризисом</a:t>
            </a:r>
          </a:p>
          <a:p>
            <a:pPr marL="0" indent="0">
              <a:buFont typeface="Wingdings" pitchFamily="2" charset="2"/>
              <a:buNone/>
              <a:defRPr/>
            </a:pPr>
            <a:endParaRPr lang="ru-RU" altLang="ja-JP" sz="20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ru-RU" altLang="ja-JP" sz="2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Почему</a:t>
            </a: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же понадобилась Абэномика?</a:t>
            </a:r>
            <a:endParaRPr lang="en-US" altLang="ja-JP" sz="20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Замедление темпов роста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Обострение стуктурных </a:t>
            </a: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проблем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Катастрофы </a:t>
            </a:r>
            <a:r>
              <a:rPr lang="ru-RU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2011 </a:t>
            </a: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г. </a:t>
            </a:r>
            <a:r>
              <a:rPr lang="ru-RU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и провал ЛДП в 2009-2012 гг.</a:t>
            </a:r>
          </a:p>
        </p:txBody>
      </p:sp>
      <p:pic>
        <p:nvPicPr>
          <p:cNvPr id="16388" name="Picture 5" descr="E:\DRUS05-23-13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41438"/>
            <a:ext cx="3832425" cy="536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763514" y="6334731"/>
            <a:ext cx="33845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2000" dirty="0" smtClean="0">
                <a:ea typeface="Arial Unicode MS" panose="020B0604020202020204" pitchFamily="50" charset="-128"/>
              </a:rPr>
              <a:t>Economist</a:t>
            </a:r>
            <a:r>
              <a:rPr lang="ru-RU" altLang="ja-JP" sz="2000" dirty="0" smtClean="0">
                <a:ea typeface="Arial Unicode MS" panose="020B0604020202020204" pitchFamily="50" charset="-128"/>
              </a:rPr>
              <a:t>, май 2013 г.</a:t>
            </a:r>
            <a:endParaRPr lang="en-US" altLang="ja-JP" sz="2000" dirty="0" smtClean="0">
              <a:ea typeface="Arial Unicode MS" panose="020B0604020202020204" pitchFamily="50" charset="-128"/>
            </a:endParaRPr>
          </a:p>
        </p:txBody>
      </p:sp>
      <p:sp>
        <p:nvSpPr>
          <p:cNvPr id="9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21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301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6" name="Rectangle 8"/>
          <p:cNvSpPr>
            <a:spLocks noChangeArrowheads="1"/>
          </p:cNvSpPr>
          <p:nvPr/>
        </p:nvSpPr>
        <p:spPr bwMode="auto">
          <a:xfrm>
            <a:off x="4923422" y="1199631"/>
            <a:ext cx="4220578" cy="172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None/>
              <a:defRPr/>
            </a:pPr>
            <a:r>
              <a:rPr lang="ru-RU" altLang="ja-JP" dirty="0" smtClean="0">
                <a:solidFill>
                  <a:srgbClr val="FF0000"/>
                </a:solidFill>
                <a:ea typeface="Arial Unicode MS" pitchFamily="50" charset="-128"/>
              </a:rPr>
              <a:t>Содержание</a:t>
            </a:r>
            <a:r>
              <a:rPr lang="ru-RU" altLang="ja-JP" dirty="0" smtClean="0">
                <a:ea typeface="Arial Unicode MS" pitchFamily="50" charset="-128"/>
              </a:rPr>
              <a:t>:</a:t>
            </a: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defRPr/>
            </a:pPr>
            <a:r>
              <a:rPr lang="ja-JP" altLang="en-US" dirty="0" smtClean="0">
                <a:ea typeface="Arial Unicode MS" pitchFamily="50" charset="-128"/>
              </a:rPr>
              <a:t>①　</a:t>
            </a:r>
            <a:r>
              <a:rPr lang="ru-RU" altLang="ja-JP" dirty="0" smtClean="0">
                <a:ea typeface="Arial Unicode MS" pitchFamily="50" charset="-128"/>
              </a:rPr>
              <a:t>«Колич. смягчение»</a:t>
            </a: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defRPr/>
            </a:pPr>
            <a:r>
              <a:rPr lang="ja-JP" altLang="en-US" dirty="0" smtClean="0">
                <a:ea typeface="Arial Unicode MS" pitchFamily="50" charset="-128"/>
              </a:rPr>
              <a:t>②　</a:t>
            </a:r>
            <a:r>
              <a:rPr lang="ru-RU" altLang="ja-JP" dirty="0" smtClean="0">
                <a:ea typeface="Arial Unicode MS" pitchFamily="50" charset="-128"/>
              </a:rPr>
              <a:t>Бюджетная поддержка</a:t>
            </a: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defRPr/>
            </a:pPr>
            <a:r>
              <a:rPr lang="ja-JP" altLang="en-US" dirty="0" smtClean="0">
                <a:ea typeface="Arial Unicode MS" pitchFamily="50" charset="-128"/>
              </a:rPr>
              <a:t>③　</a:t>
            </a:r>
            <a:r>
              <a:rPr lang="ru-RU" altLang="ja-JP" dirty="0" smtClean="0">
                <a:ea typeface="Arial Unicode MS" pitchFamily="50" charset="-128"/>
              </a:rPr>
              <a:t>Стимулирование роста</a:t>
            </a:r>
          </a:p>
        </p:txBody>
      </p:sp>
      <p:sp>
        <p:nvSpPr>
          <p:cNvPr id="176147" name="Rectangle 19"/>
          <p:cNvSpPr>
            <a:spLocks noChangeArrowheads="1"/>
          </p:cNvSpPr>
          <p:nvPr/>
        </p:nvSpPr>
        <p:spPr bwMode="auto">
          <a:xfrm>
            <a:off x="349230" y="4756503"/>
            <a:ext cx="840975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ru-RU" altLang="ja-JP" dirty="0" smtClean="0">
                <a:solidFill>
                  <a:srgbClr val="FF0000"/>
                </a:solidFill>
                <a:ea typeface="Arial Unicode MS" pitchFamily="50" charset="-128"/>
              </a:rPr>
              <a:t>Смысл</a:t>
            </a:r>
            <a:r>
              <a:rPr lang="ru-RU" altLang="ja-JP" dirty="0" smtClean="0">
                <a:ea typeface="Arial Unicode MS" pitchFamily="50" charset="-128"/>
              </a:rPr>
              <a:t>: предоставить всем секторам достаточно средств для начала устойчивого экономического роста (создать стимулы </a:t>
            </a:r>
            <a:r>
              <a:rPr lang="ru-RU" altLang="ja-JP" dirty="0" smtClean="0">
                <a:solidFill>
                  <a:srgbClr val="FF0000"/>
                </a:solidFill>
                <a:ea typeface="Arial Unicode MS" pitchFamily="50" charset="-128"/>
              </a:rPr>
              <a:t>не копить деньги, а тратить </a:t>
            </a:r>
            <a:r>
              <a:rPr lang="ru-RU" altLang="ja-JP" dirty="0" smtClean="0">
                <a:ea typeface="Arial Unicode MS" pitchFamily="50" charset="-128"/>
              </a:rPr>
              <a:t>их на увеличение инвестиций и потребления)</a:t>
            </a:r>
            <a:endParaRPr lang="en-US" altLang="ja-JP" dirty="0" smtClean="0">
              <a:ea typeface="Arial Unicode MS" pitchFamily="50" charset="-128"/>
            </a:endParaRPr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0" y="188913"/>
            <a:ext cx="9144000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|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ja-JP" sz="3600" dirty="0" smtClean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</a:rPr>
              <a:t>«Абэномика» - программа выхода...</a:t>
            </a:r>
            <a:endParaRPr lang="en-US" altLang="ja-JP" sz="3600" dirty="0">
              <a:solidFill>
                <a:schemeClr val="tx2"/>
              </a:solidFill>
              <a:latin typeface="Arial Unicode MS" pitchFamily="50" charset="-128"/>
              <a:ea typeface="Arial Unicode MS" pitchFamily="50" charset="-128"/>
            </a:endParaRPr>
          </a:p>
        </p:txBody>
      </p:sp>
      <p:pic>
        <p:nvPicPr>
          <p:cNvPr id="17413" name="Picture 7" descr="E:\abenomic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" y="1340768"/>
            <a:ext cx="4921729" cy="280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4967535" y="2924944"/>
            <a:ext cx="4176465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003366"/>
              </a:buClr>
              <a:buSzPct val="65000"/>
              <a:defRPr/>
            </a:pPr>
            <a:r>
              <a:rPr lang="ru-RU" altLang="ja-JP" sz="2400" dirty="0">
                <a:solidFill>
                  <a:srgbClr val="FF0000"/>
                </a:solidFill>
              </a:rPr>
              <a:t>Три стрелы</a:t>
            </a:r>
            <a:r>
              <a:rPr lang="ru-RU" altLang="ja-JP" sz="2400" dirty="0">
                <a:solidFill>
                  <a:srgbClr val="57472B"/>
                </a:solidFill>
              </a:rPr>
              <a:t>: денежная, бюджетная и структурная политика (Fuji TV, 10 апреля 2013 г.)</a:t>
            </a:r>
          </a:p>
        </p:txBody>
      </p:sp>
      <p:sp>
        <p:nvSpPr>
          <p:cNvPr id="9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22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3561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puadmin\Desktop\Backup (Apr7-17)\Japan (Feb-16)\Japan Economy and Business (Mar25-17)\Materials\Figures\Figure 3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23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8572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</a:rPr>
              <a:t>Промежуточные итоги Абэномики</a:t>
            </a:r>
            <a:r>
              <a:rPr lang="ru-RU" altLang="ja-JP" sz="3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: </a:t>
            </a:r>
            <a:r>
              <a:rPr lang="ru-RU" altLang="ja-JP" sz="3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/>
            </a:r>
            <a:br>
              <a:rPr lang="ru-RU" altLang="ja-JP" sz="3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</a:br>
            <a:r>
              <a:rPr lang="ru-RU" altLang="ja-JP" sz="2800" u="sng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...чистая прибыль крупных компаний...</a:t>
            </a:r>
            <a:endParaRPr lang="en-US" altLang="ja-JP" sz="2800" u="sng" dirty="0" smtClean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1" name="正方形/長方形 4"/>
          <p:cNvSpPr>
            <a:spLocks noChangeArrowheads="1"/>
          </p:cNvSpPr>
          <p:nvPr/>
        </p:nvSpPr>
        <p:spPr bwMode="auto">
          <a:xfrm>
            <a:off x="251520" y="6021288"/>
            <a:ext cx="86259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|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buNone/>
            </a:pP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</a:rPr>
              <a:t>Первая секция Токийской фондовой биржи (2019 компаний), </a:t>
            </a:r>
            <a:r>
              <a:rPr lang="ru-RU" altLang="ja-JP" sz="2000" dirty="0">
                <a:latin typeface="Arial Unicode MS" pitchFamily="50" charset="-128"/>
                <a:ea typeface="Arial Unicode MS" pitchFamily="50" charset="-128"/>
              </a:rPr>
              <a:t>прогноз </a:t>
            </a: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</a:rPr>
              <a:t>от 28 декабря 2016 г. (</a:t>
            </a:r>
            <a:r>
              <a:rPr lang="ru-RU" altLang="ja-JP" sz="2000" i="1" dirty="0" smtClean="0">
                <a:latin typeface="Arial Unicode MS" pitchFamily="50" charset="-128"/>
                <a:ea typeface="Arial Unicode MS" pitchFamily="50" charset="-128"/>
              </a:rPr>
              <a:t>Манэкс Сёкэн</a:t>
            </a: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</a:rPr>
              <a:t>, </a:t>
            </a:r>
            <a:r>
              <a:rPr lang="en-US" altLang="ja-JP" sz="2000" dirty="0">
                <a:latin typeface="Arial Unicode MS" pitchFamily="50" charset="-128"/>
                <a:ea typeface="Arial Unicode MS" pitchFamily="50" charset="-128"/>
              </a:rPr>
              <a:t>info.monex.co.jp</a:t>
            </a: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</a:rPr>
              <a:t>).</a:t>
            </a:r>
            <a:endParaRPr lang="en-US" altLang="ja-JP" sz="2000" dirty="0">
              <a:latin typeface="Arial Unicode MS" pitchFamily="50" charset="-128"/>
              <a:ea typeface="Arial Unicode MS" pitchFamily="50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69" y="1604963"/>
            <a:ext cx="7372862" cy="434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24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puadmin\Desktop\Prezi Materials\Fukui Business Support for Prezi (Nov5-17)\スライド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08" y="2695474"/>
            <a:ext cx="7355983" cy="413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25</a:t>
            </a:fld>
            <a:endParaRPr lang="en-US" altLang="ja-JP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88913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ru-RU" altLang="ja-JP" sz="3600" kern="0" dirty="0" smtClean="0">
                <a:latin typeface="Arial Unicode MS" pitchFamily="50" charset="-128"/>
                <a:ea typeface="Arial Unicode MS" pitchFamily="50" charset="-128"/>
              </a:rPr>
              <a:t>Промежуточные итоги Абэномики</a:t>
            </a:r>
            <a:r>
              <a:rPr lang="ru-RU" altLang="ja-JP" sz="3600" kern="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: </a:t>
            </a:r>
            <a:br>
              <a:rPr lang="ru-RU" altLang="ja-JP" sz="3600" kern="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</a:br>
            <a:r>
              <a:rPr lang="ru-RU" altLang="ja-JP" sz="2800" u="sng" kern="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...проблемы финансового сектора...</a:t>
            </a:r>
            <a:endParaRPr lang="en-US" altLang="ja-JP" sz="2800" u="sng" kern="0" dirty="0" smtClean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279714" y="1336007"/>
            <a:ext cx="8584572" cy="1107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|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Япония, </a:t>
            </a:r>
            <a:r>
              <a:rPr lang="ru-RU" altLang="ja-JP" sz="2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средние</a:t>
            </a: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процентные ставки в декабре 2017 г.: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временной депозит 0,1%, обычный депозит 0,02%, заем юр.лицам 1,43%, физ.лицам 1,5%, ипотека на 35 лет 2,48%.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						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https</a:t>
            </a:r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://japan.deposits.org/</a:t>
            </a:r>
            <a:endParaRPr lang="ru-RU" altLang="ja-JP" sz="20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522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>
                <a:latin typeface="Arial Unicode MS" pitchFamily="50" charset="-128"/>
                <a:ea typeface="Arial Unicode MS" pitchFamily="50" charset="-128"/>
              </a:rPr>
              <a:t>Промежуточные итоги </a:t>
            </a: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</a:rPr>
              <a:t>Абэномики</a:t>
            </a:r>
            <a:r>
              <a:rPr lang="ru-RU" altLang="ja-JP" sz="3600" dirty="0">
                <a:latin typeface="Arial Unicode MS" pitchFamily="50" charset="-128"/>
                <a:ea typeface="Arial Unicode MS" pitchFamily="50" charset="-128"/>
              </a:rPr>
              <a:t>: </a:t>
            </a: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</a:rPr>
              <a:t/>
            </a:r>
            <a:br>
              <a:rPr lang="ru-RU" altLang="ja-JP" sz="3600" dirty="0" smtClean="0">
                <a:latin typeface="Arial Unicode MS" pitchFamily="50" charset="-128"/>
                <a:ea typeface="Arial Unicode MS" pitchFamily="50" charset="-128"/>
              </a:rPr>
            </a:br>
            <a:r>
              <a:rPr lang="ru-RU" altLang="ja-JP" sz="2800" u="sng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...акции, курс иены...</a:t>
            </a:r>
            <a:endParaRPr lang="en-US" altLang="ja-JP" sz="2800" u="sng" dirty="0" smtClean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81" y="1412776"/>
            <a:ext cx="7967786" cy="401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4"/>
          <p:cNvSpPr>
            <a:spLocks noChangeArrowheads="1"/>
          </p:cNvSpPr>
          <p:nvPr/>
        </p:nvSpPr>
        <p:spPr bwMode="auto">
          <a:xfrm>
            <a:off x="336898" y="5424995"/>
            <a:ext cx="8568952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|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buNone/>
            </a:pP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</a:rPr>
              <a:t>19 января 2018 г.: </a:t>
            </a:r>
          </a:p>
          <a:p>
            <a:pPr>
              <a:buNone/>
            </a:pP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</a:rPr>
              <a:t>средняя стоимость акций (</a:t>
            </a:r>
            <a:r>
              <a:rPr lang="ru-RU" altLang="ja-JP" sz="2000" i="1" dirty="0" smtClean="0">
                <a:latin typeface="Arial Unicode MS" pitchFamily="50" charset="-128"/>
                <a:ea typeface="Arial Unicode MS" pitchFamily="50" charset="-128"/>
              </a:rPr>
              <a:t>Никкэй Хэйкин</a:t>
            </a: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</a:rPr>
              <a:t>): 23 808 иен</a:t>
            </a:r>
          </a:p>
          <a:p>
            <a:pPr>
              <a:buNone/>
            </a:pP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</a:rPr>
              <a:t>курс доллара: 110,6 иены </a:t>
            </a:r>
            <a:endParaRPr lang="en-US" altLang="ja-JP" sz="2000" dirty="0">
              <a:latin typeface="Arial Unicode MS" pitchFamily="50" charset="-128"/>
              <a:ea typeface="Arial Unicode MS" pitchFamily="50" charset="-128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H="1" flipV="1">
            <a:off x="2051719" y="3861048"/>
            <a:ext cx="2016223" cy="2088232"/>
          </a:xfrm>
          <a:prstGeom prst="line">
            <a:avLst/>
          </a:prstGeom>
          <a:noFill/>
          <a:ln w="6350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26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9045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>
                <a:latin typeface="Arial Unicode MS" pitchFamily="50" charset="-128"/>
                <a:ea typeface="Arial Unicode MS" pitchFamily="50" charset="-128"/>
              </a:rPr>
              <a:t>Промежуточные итоги Абэномики: </a:t>
            </a:r>
            <a:br>
              <a:rPr lang="ru-RU" altLang="ja-JP" sz="3600" dirty="0">
                <a:latin typeface="Arial Unicode MS" pitchFamily="50" charset="-128"/>
                <a:ea typeface="Arial Unicode MS" pitchFamily="50" charset="-128"/>
              </a:rPr>
            </a:br>
            <a:r>
              <a:rPr lang="ru-RU" altLang="ja-JP" sz="2800" u="sng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...бурный рост въездного туризма...</a:t>
            </a:r>
            <a:endParaRPr lang="en-US" altLang="ja-JP" sz="2800" u="sng" dirty="0" smtClean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6" name="正方形/長方形 4"/>
          <p:cNvSpPr>
            <a:spLocks noChangeArrowheads="1"/>
          </p:cNvSpPr>
          <p:nvPr/>
        </p:nvSpPr>
        <p:spPr bwMode="auto">
          <a:xfrm>
            <a:off x="164407" y="1810468"/>
            <a:ext cx="2031329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|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</a:rPr>
              <a:t>2</a:t>
            </a:r>
            <a:r>
              <a:rPr lang="ru-RU" altLang="ja-JP" sz="2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</a:rPr>
              <a:t>8,7 млн </a:t>
            </a: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</a:rPr>
              <a:t>зарубежных туристов в 2017 году (дешевая иена, либерализация визового режима, рекламная кампания).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</a:rPr>
              <a:t>Вклад=0,2% ВВП. </a:t>
            </a:r>
            <a:endParaRPr lang="ru-RU" altLang="ja-JP" sz="2000" dirty="0">
              <a:latin typeface="Arial Unicode MS" pitchFamily="50" charset="-128"/>
              <a:ea typeface="Arial Unicode MS" pitchFamily="50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</a:rPr>
              <a:t>Проблемы: отели, покупки, нагрузка на окр.среду.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3995936" y="6361274"/>
            <a:ext cx="48882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2000" dirty="0" smtClean="0"/>
              <a:t>Asahi </a:t>
            </a:r>
            <a:r>
              <a:rPr lang="en-US" altLang="ja-JP" sz="2000" dirty="0" err="1" smtClean="0"/>
              <a:t>Shinbun</a:t>
            </a:r>
            <a:r>
              <a:rPr lang="en-US" altLang="ja-JP" sz="2000" dirty="0" smtClean="0"/>
              <a:t>,</a:t>
            </a:r>
            <a:r>
              <a:rPr lang="ru-RU" altLang="ja-JP" sz="2000" dirty="0" smtClean="0"/>
              <a:t> 17 января 2018 г.</a:t>
            </a:r>
            <a:r>
              <a:rPr lang="en-US" altLang="ja-JP" sz="2000" dirty="0" smtClean="0"/>
              <a:t> </a:t>
            </a:r>
            <a:endParaRPr lang="ja-JP" altLang="en-US" sz="2000" dirty="0"/>
          </a:p>
        </p:txBody>
      </p:sp>
      <p:sp>
        <p:nvSpPr>
          <p:cNvPr id="8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27</a:t>
            </a:fld>
            <a:endParaRPr lang="en-US" altLang="ja-JP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t="43000" r="40937" b="14834"/>
          <a:stretch/>
        </p:blipFill>
        <p:spPr bwMode="auto">
          <a:xfrm>
            <a:off x="2195736" y="1810468"/>
            <a:ext cx="6688486" cy="447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13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>
                <a:latin typeface="Arial Unicode MS" pitchFamily="50" charset="-128"/>
                <a:ea typeface="Arial Unicode MS" pitchFamily="50" charset="-128"/>
              </a:rPr>
              <a:t>Промежуточные итоги Абэномики: </a:t>
            </a:r>
            <a:br>
              <a:rPr lang="ru-RU" altLang="ja-JP" sz="3600" dirty="0">
                <a:latin typeface="Arial Unicode MS" pitchFamily="50" charset="-128"/>
                <a:ea typeface="Arial Unicode MS" pitchFamily="50" charset="-128"/>
              </a:rPr>
            </a:br>
            <a:r>
              <a:rPr lang="ru-RU" altLang="ja-JP" sz="2800" u="sng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...низкая безработица...</a:t>
            </a:r>
            <a:endParaRPr lang="en-US" altLang="ja-JP" sz="2800" u="sng" dirty="0" smtClean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6" name="正方形/長方形 4"/>
          <p:cNvSpPr>
            <a:spLocks noChangeArrowheads="1"/>
          </p:cNvSpPr>
          <p:nvPr/>
        </p:nvSpPr>
        <p:spPr bwMode="auto">
          <a:xfrm>
            <a:off x="110009" y="4869160"/>
            <a:ext cx="5254079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|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</a:rPr>
              <a:t>ноябрь 2017 г.: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ru-RU" altLang="ja-JP" sz="2000" dirty="0">
                <a:latin typeface="Arial Unicode MS" pitchFamily="50" charset="-128"/>
                <a:ea typeface="Arial Unicode MS" pitchFamily="50" charset="-128"/>
              </a:rPr>
              <a:t>о</a:t>
            </a: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</a:rPr>
              <a:t>бщая безработица 2,7% (в т.ч. среди молодежи 4,0%, кол-во занятых 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</a:rPr>
              <a:t>62</a:t>
            </a:r>
            <a:r>
              <a:rPr lang="ru-RU" altLang="ja-JP" sz="2000" dirty="0">
                <a:latin typeface="Arial Unicode MS" pitchFamily="50" charset="-128"/>
                <a:ea typeface="Arial Unicode MS" pitchFamily="50" charset="-128"/>
              </a:rPr>
              <a:t>,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</a:rPr>
              <a:t>5</a:t>
            </a: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</a:rPr>
              <a:t> млн чел.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</a:rPr>
              <a:t>Tradingeconomics.com, Jan-19, 2018</a:t>
            </a:r>
            <a:endParaRPr lang="ja-JP" altLang="en-US" sz="2000" dirty="0">
              <a:latin typeface="Arial Unicode MS" pitchFamily="50" charset="-128"/>
              <a:ea typeface="Arial Unicode MS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6732240" y="548680"/>
            <a:ext cx="43254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ja-JP" altLang="en-US" sz="16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7" y="1564210"/>
            <a:ext cx="5625951" cy="318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620" y="1564209"/>
            <a:ext cx="3301898" cy="318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正方形/長方形 4"/>
          <p:cNvSpPr>
            <a:spLocks noChangeArrowheads="1"/>
          </p:cNvSpPr>
          <p:nvPr/>
        </p:nvSpPr>
        <p:spPr bwMode="auto">
          <a:xfrm>
            <a:off x="5508104" y="4869160"/>
            <a:ext cx="361217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|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None/>
            </a:pP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</a:rPr>
              <a:t>1973-2016</a:t>
            </a:r>
          </a:p>
          <a:p>
            <a:pPr algn="r" eaLnBrk="1" hangingPunct="1">
              <a:spcBef>
                <a:spcPct val="0"/>
              </a:spcBef>
              <a:buClrTx/>
              <a:buSzTx/>
              <a:buNone/>
            </a:pP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</a:rPr>
              <a:t>безработица (муж</a:t>
            </a:r>
            <a:r>
              <a:rPr lang="en-US" altLang="ja-JP" sz="2000" dirty="0">
                <a:latin typeface="Arial Unicode MS" pitchFamily="50" charset="-128"/>
                <a:ea typeface="Arial Unicode MS" pitchFamily="50" charset="-128"/>
              </a:rPr>
              <a:t>.</a:t>
            </a: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</a:rPr>
              <a:t>) </a:t>
            </a:r>
            <a:endParaRPr lang="ru-RU" altLang="ja-JP" sz="2000" dirty="0">
              <a:latin typeface="Arial Unicode MS" pitchFamily="50" charset="-128"/>
              <a:ea typeface="Arial Unicode MS" pitchFamily="50" charset="-128"/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</a:rPr>
              <a:t>Feb</a:t>
            </a:r>
            <a:r>
              <a:rPr lang="ru-RU" altLang="ja-JP" sz="2000" dirty="0">
                <a:latin typeface="Arial Unicode MS" pitchFamily="50" charset="-128"/>
                <a:ea typeface="Arial Unicode MS" pitchFamily="50" charset="-128"/>
              </a:rPr>
              <a:t>-</a:t>
            </a:r>
            <a:r>
              <a:rPr lang="en-US" altLang="ja-JP" sz="2000" dirty="0">
                <a:latin typeface="Arial Unicode MS" pitchFamily="50" charset="-128"/>
                <a:ea typeface="Arial Unicode MS" pitchFamily="50" charset="-128"/>
              </a:rPr>
              <a:t>24, 2017</a:t>
            </a:r>
            <a:r>
              <a:rPr lang="ru-RU" altLang="ja-JP" sz="2000" dirty="0">
                <a:latin typeface="Arial Unicode MS" pitchFamily="50" charset="-128"/>
                <a:ea typeface="Arial Unicode MS" pitchFamily="50" charset="-128"/>
              </a:rPr>
              <a:t> </a:t>
            </a:r>
            <a:r>
              <a:rPr lang="en-US" altLang="ja-JP" sz="2000" dirty="0">
                <a:latin typeface="Arial Unicode MS" pitchFamily="50" charset="-128"/>
                <a:ea typeface="Arial Unicode MS" pitchFamily="50" charset="-128"/>
              </a:rPr>
              <a:t>www.garbagenews.net</a:t>
            </a:r>
            <a:endParaRPr lang="ja-JP" altLang="en-US" sz="2000" dirty="0">
              <a:latin typeface="Arial Unicode MS" pitchFamily="50" charset="-128"/>
              <a:ea typeface="Arial Unicode MS" pitchFamily="50" charset="-128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 flipV="1">
            <a:off x="3023828" y="3158228"/>
            <a:ext cx="0" cy="2149819"/>
          </a:xfrm>
          <a:prstGeom prst="line">
            <a:avLst/>
          </a:prstGeom>
          <a:noFill/>
          <a:ln w="6350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28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5368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9"/>
          <a:stretch/>
        </p:blipFill>
        <p:spPr bwMode="auto">
          <a:xfrm>
            <a:off x="755576" y="1391217"/>
            <a:ext cx="7704857" cy="409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>
                <a:latin typeface="Arial Unicode MS" pitchFamily="50" charset="-128"/>
                <a:ea typeface="Arial Unicode MS" pitchFamily="50" charset="-128"/>
              </a:rPr>
              <a:t>Промежуточные итоги Абэномики: </a:t>
            </a:r>
            <a:br>
              <a:rPr lang="ru-RU" altLang="ja-JP" sz="3600" dirty="0">
                <a:latin typeface="Arial Unicode MS" pitchFamily="50" charset="-128"/>
                <a:ea typeface="Arial Unicode MS" pitchFamily="50" charset="-128"/>
              </a:rPr>
            </a:br>
            <a:r>
              <a:rPr lang="ru-RU" altLang="ja-JP" sz="2800" u="sng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...неустойчивая динамика доходов и цен...</a:t>
            </a:r>
            <a:endParaRPr lang="en-US" altLang="ja-JP" sz="2800" u="sng" dirty="0" smtClean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1" name="正方形/長方形 4"/>
          <p:cNvSpPr>
            <a:spLocks noChangeArrowheads="1"/>
          </p:cNvSpPr>
          <p:nvPr/>
        </p:nvSpPr>
        <p:spPr bwMode="auto">
          <a:xfrm>
            <a:off x="323528" y="5488474"/>
            <a:ext cx="844945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|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buNone/>
            </a:pP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</a:rPr>
              <a:t>Рост реальной </a:t>
            </a:r>
            <a:r>
              <a:rPr lang="ru-RU" altLang="ja-JP" sz="2000" dirty="0" smtClean="0">
                <a:solidFill>
                  <a:srgbClr val="0070C0"/>
                </a:solidFill>
                <a:latin typeface="Arial Unicode MS" pitchFamily="50" charset="-128"/>
                <a:ea typeface="Arial Unicode MS" pitchFamily="50" charset="-128"/>
              </a:rPr>
              <a:t>зарплаты </a:t>
            </a: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</a:rPr>
              <a:t>на 0,1% и индекса потребительских </a:t>
            </a:r>
            <a:r>
              <a:rPr lang="ru-RU" altLang="ja-JP" sz="2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</a:rPr>
              <a:t>цен</a:t>
            </a:r>
            <a:r>
              <a:rPr lang="en-US" altLang="ja-JP" sz="2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</a:rPr>
              <a:t> </a:t>
            </a: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</a:rPr>
              <a:t>на 0,4</a:t>
            </a:r>
            <a:r>
              <a:rPr lang="ru-RU" altLang="ja-JP" sz="2000" dirty="0">
                <a:latin typeface="Arial Unicode MS" pitchFamily="50" charset="-128"/>
                <a:ea typeface="Arial Unicode MS" pitchFamily="50" charset="-128"/>
              </a:rPr>
              <a:t>% в  мае 2017г. (</a:t>
            </a: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</a:rPr>
              <a:t>Министерство труда и соц. обеспечения Японии, 7 июля 2017 г.). Однако: сокращение летних бонусов на 2,98% (Федерация деловых организаций </a:t>
            </a:r>
            <a:r>
              <a:rPr lang="ru-RU" altLang="ja-JP" sz="2000" i="1" dirty="0" smtClean="0">
                <a:latin typeface="Arial Unicode MS" pitchFamily="50" charset="-128"/>
                <a:ea typeface="Arial Unicode MS" pitchFamily="50" charset="-128"/>
              </a:rPr>
              <a:t>Кэйданрэн</a:t>
            </a:r>
            <a:r>
              <a:rPr lang="ru-RU" altLang="ja-JP" sz="2000" dirty="0" smtClean="0">
                <a:latin typeface="Arial Unicode MS" pitchFamily="50" charset="-128"/>
                <a:ea typeface="Arial Unicode MS" pitchFamily="50" charset="-128"/>
              </a:rPr>
              <a:t>).</a:t>
            </a:r>
            <a:endParaRPr lang="en-US" altLang="ja-JP" sz="2000" dirty="0">
              <a:latin typeface="Arial Unicode MS" pitchFamily="50" charset="-128"/>
              <a:ea typeface="Arial Unicode MS" pitchFamily="50" charset="-128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H="1" flipV="1">
            <a:off x="2879812" y="3439420"/>
            <a:ext cx="0" cy="2149819"/>
          </a:xfrm>
          <a:prstGeom prst="line">
            <a:avLst/>
          </a:prstGeom>
          <a:noFill/>
          <a:ln w="635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H="1" flipV="1">
            <a:off x="7681246" y="3420536"/>
            <a:ext cx="36005" cy="2149819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29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6279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Введение: </a:t>
            </a:r>
            <a:br>
              <a:rPr lang="ru-RU" altLang="ja-JP" sz="3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</a:br>
            <a:r>
              <a:rPr lang="ru-RU" altLang="ja-JP" sz="2800" u="sng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чем интересна экономика Японии?</a:t>
            </a:r>
            <a:endParaRPr lang="en-US" altLang="ja-JP" sz="2800" u="sng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989206"/>
              </p:ext>
            </p:extLst>
          </p:nvPr>
        </p:nvGraphicFramePr>
        <p:xfrm>
          <a:off x="395288" y="1628775"/>
          <a:ext cx="8467726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3863"/>
                <a:gridCol w="4233863"/>
              </a:tblGrid>
              <a:tr h="2286000">
                <a:tc>
                  <a:txBody>
                    <a:bodyPr/>
                    <a:lstStyle/>
                    <a:p>
                      <a:pPr marL="0" indent="0" eaLnBrk="1" hangingPunct="1"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1" lang="ru-RU" altLang="ja-JP" sz="2400" b="0" dirty="0" smtClean="0">
                          <a:solidFill>
                            <a:schemeClr val="tx1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Ключевые слова</a:t>
                      </a:r>
                      <a:r>
                        <a:rPr kumimoji="1" lang="ru-RU" altLang="ja-JP" sz="2400" b="0" baseline="0" dirty="0" smtClean="0">
                          <a:solidFill>
                            <a:schemeClr val="tx1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?</a:t>
                      </a:r>
                      <a:endParaRPr kumimoji="1" lang="ru-RU" altLang="ja-JP" sz="2400" b="0" dirty="0" smtClean="0">
                        <a:solidFill>
                          <a:schemeClr val="tx1"/>
                        </a:solidFill>
                        <a:latin typeface="Arial Unicode MS" pitchFamily="50" charset="-128"/>
                        <a:ea typeface="Arial Unicode MS" pitchFamily="50" charset="-128"/>
                        <a:cs typeface="Arial Unicode MS" pitchFamily="50" charset="-128"/>
                      </a:endParaRPr>
                    </a:p>
                    <a:p>
                      <a:pPr marL="342900" indent="-342900" eaLnBrk="1" hangingPunct="1"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kumimoji="1" lang="ru-RU" altLang="ja-JP" sz="2000" b="0" dirty="0" smtClean="0">
                          <a:solidFill>
                            <a:schemeClr val="tx1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«переходный характер»</a:t>
                      </a:r>
                    </a:p>
                    <a:p>
                      <a:pPr marL="342900" indent="-342900" eaLnBrk="1" hangingPunct="1"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kumimoji="1" lang="ru-RU" altLang="ja-JP" sz="2000" b="0" dirty="0" smtClean="0">
                          <a:solidFill>
                            <a:schemeClr val="tx1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«потерянные</a:t>
                      </a:r>
                      <a:r>
                        <a:rPr kumimoji="1" lang="ru-RU" altLang="ja-JP" sz="2000" b="0" baseline="0" dirty="0" smtClean="0">
                          <a:solidFill>
                            <a:schemeClr val="tx1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 десятилетия»</a:t>
                      </a:r>
                      <a:endParaRPr kumimoji="1" lang="ru-RU" altLang="ja-JP" sz="2000" b="0" dirty="0" smtClean="0">
                        <a:solidFill>
                          <a:schemeClr val="tx1"/>
                        </a:solidFill>
                        <a:latin typeface="Arial Unicode MS" pitchFamily="50" charset="-128"/>
                        <a:ea typeface="Arial Unicode MS" pitchFamily="50" charset="-128"/>
                        <a:cs typeface="Arial Unicode MS" pitchFamily="50" charset="-128"/>
                      </a:endParaRPr>
                    </a:p>
                    <a:p>
                      <a:pPr marL="342900" indent="-342900" eaLnBrk="1" hangingPunct="1"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kumimoji="1" lang="ru-RU" altLang="ja-JP" sz="2000" b="0" dirty="0" smtClean="0">
                          <a:solidFill>
                            <a:schemeClr val="tx1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«Абэномика»</a:t>
                      </a:r>
                    </a:p>
                  </a:txBody>
                  <a:tcPr marL="91445" marR="914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eaLnBrk="1" hangingPunct="1"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1" lang="ru-RU" altLang="ja-JP" sz="2400" b="0" dirty="0" smtClean="0">
                          <a:solidFill>
                            <a:schemeClr val="tx1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В</a:t>
                      </a:r>
                      <a:r>
                        <a:rPr kumimoji="1" lang="ru-RU" altLang="ja-JP" sz="2400" b="0" baseline="0" dirty="0" smtClean="0">
                          <a:solidFill>
                            <a:schemeClr val="tx1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 чем особенности?</a:t>
                      </a:r>
                      <a:endParaRPr kumimoji="1" lang="ru-RU" altLang="ja-JP" sz="2400" b="0" dirty="0" smtClean="0">
                        <a:solidFill>
                          <a:schemeClr val="tx1"/>
                        </a:solidFill>
                        <a:latin typeface="Arial Unicode MS" pitchFamily="50" charset="-128"/>
                        <a:ea typeface="Arial Unicode MS" pitchFamily="50" charset="-128"/>
                        <a:cs typeface="Arial Unicode MS" pitchFamily="50" charset="-128"/>
                      </a:endParaRPr>
                    </a:p>
                    <a:p>
                      <a:pPr marL="342900" indent="-342900" eaLnBrk="1" hangingPunct="1"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kumimoji="1" lang="ru-RU" altLang="ja-JP" sz="2000" b="0" dirty="0" smtClean="0">
                          <a:solidFill>
                            <a:schemeClr val="tx1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зависимость от краткосрочной мировой конъюнктуры</a:t>
                      </a:r>
                    </a:p>
                    <a:p>
                      <a:pPr marL="342900" indent="-342900" eaLnBrk="1" hangingPunct="1"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kumimoji="1" lang="ru-RU" altLang="ja-JP" sz="2000" b="0" dirty="0" smtClean="0">
                          <a:solidFill>
                            <a:schemeClr val="tx1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медленная реакция на долгосрочные изменения «Индустрии</a:t>
                      </a:r>
                      <a:r>
                        <a:rPr kumimoji="1" lang="ru-RU" altLang="ja-JP" sz="2000" b="0" baseline="0" dirty="0" smtClean="0">
                          <a:solidFill>
                            <a:schemeClr val="tx1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 4.0»</a:t>
                      </a:r>
                      <a:r>
                        <a:rPr kumimoji="1" lang="ru-RU" altLang="ja-JP" sz="2000" b="0" dirty="0" smtClean="0">
                          <a:solidFill>
                            <a:schemeClr val="tx1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 </a:t>
                      </a:r>
                    </a:p>
                  </a:txBody>
                  <a:tcPr marL="91445" marR="914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2513">
                <a:tc>
                  <a:txBody>
                    <a:bodyPr/>
                    <a:lstStyle/>
                    <a:p>
                      <a:pPr eaLnBrk="1" hangingPunct="1">
                        <a:buFont typeface="Wingdings" pitchFamily="2" charset="2"/>
                        <a:buNone/>
                        <a:defRPr/>
                      </a:pPr>
                      <a:r>
                        <a:rPr lang="ru-RU" altLang="ja-JP" sz="2400" dirty="0" smtClean="0"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В чем страна </a:t>
                      </a:r>
                      <a:r>
                        <a:rPr lang="ru-RU" altLang="ja-JP" sz="2400" kern="1200" dirty="0" smtClean="0">
                          <a:solidFill>
                            <a:schemeClr val="dk1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№1</a:t>
                      </a:r>
                      <a:r>
                        <a:rPr lang="ru-RU" altLang="ja-JP" sz="2400" dirty="0" smtClean="0"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?</a:t>
                      </a:r>
                    </a:p>
                    <a:p>
                      <a:pPr marL="342900" indent="-342900" eaLnBrk="1" hangingPunct="1"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ru-RU" altLang="ja-JP" sz="2000" dirty="0" smtClean="0"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инфляция</a:t>
                      </a:r>
                    </a:p>
                    <a:p>
                      <a:pPr marL="342900" indent="-342900" eaLnBrk="1" hangingPunct="1"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ru-RU" altLang="ja-JP" sz="2000" dirty="0" smtClean="0"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здоровье, прод.жизни</a:t>
                      </a:r>
                    </a:p>
                    <a:p>
                      <a:pPr marL="342900" indent="-342900" eaLnBrk="1" hangingPunct="1"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ru-RU" altLang="ja-JP" sz="2000" dirty="0" smtClean="0"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качество спроса</a:t>
                      </a:r>
                      <a:endParaRPr lang="ru-RU" altLang="ja-JP" sz="2000" kern="1200" dirty="0">
                        <a:solidFill>
                          <a:schemeClr val="dk1"/>
                        </a:solidFill>
                        <a:latin typeface="Arial Unicode MS" pitchFamily="50" charset="-128"/>
                        <a:ea typeface="Arial Unicode MS" pitchFamily="50" charset="-128"/>
                        <a:cs typeface="Arial Unicode MS" pitchFamily="50" charset="-128"/>
                      </a:endParaRPr>
                    </a:p>
                    <a:p>
                      <a:pPr marL="342900" indent="-342900" eaLnBrk="1" hangingPunct="1"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ru-RU" altLang="ja-JP" sz="2000" kern="1200" dirty="0" smtClean="0">
                          <a:solidFill>
                            <a:schemeClr val="dk1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качество</a:t>
                      </a:r>
                      <a:r>
                        <a:rPr lang="ru-RU" altLang="ja-JP" sz="2000" kern="1200" baseline="0" dirty="0" smtClean="0">
                          <a:solidFill>
                            <a:schemeClr val="dk1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 ...поставщиков</a:t>
                      </a:r>
                    </a:p>
                    <a:p>
                      <a:pPr marL="342900" marR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altLang="ja-JP" sz="2000" kern="1200" baseline="0" dirty="0" smtClean="0">
                          <a:solidFill>
                            <a:schemeClr val="dk1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кооперация...</a:t>
                      </a:r>
                    </a:p>
                    <a:p>
                      <a:pPr marL="342900" marR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altLang="ja-JP" sz="2000" kern="1200" baseline="0" dirty="0" smtClean="0">
                          <a:solidFill>
                            <a:schemeClr val="dk1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патенты... (Учебник, т</a:t>
                      </a:r>
                      <a:r>
                        <a:rPr lang="ru-RU" altLang="ja-JP" sz="2000" dirty="0" smtClean="0">
                          <a:latin typeface="Arial Unicode MS" pitchFamily="50" charset="-128"/>
                          <a:ea typeface="Arial Unicode MS" pitchFamily="50" charset="-128"/>
                        </a:rPr>
                        <a:t>абл. 3-8)</a:t>
                      </a:r>
                      <a:endParaRPr lang="en-US" altLang="ja-JP" sz="2000" dirty="0" smtClean="0">
                        <a:latin typeface="Arial Unicode MS" pitchFamily="50" charset="-128"/>
                        <a:ea typeface="Arial Unicode MS" pitchFamily="50" charset="-128"/>
                      </a:endParaRPr>
                    </a:p>
                  </a:txBody>
                  <a:tcPr marL="91445" marR="914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eaLnBrk="1" hangingPunct="1"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1" lang="ru-RU" altLang="ja-JP" sz="2400" b="0" dirty="0" smtClean="0">
                          <a:solidFill>
                            <a:srgbClr val="FF0000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Что применимо?</a:t>
                      </a:r>
                    </a:p>
                    <a:p>
                      <a:pPr marL="342900" indent="-342900" eaLnBrk="1" hangingPunct="1"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kumimoji="1" lang="ru-RU" altLang="ja-JP" sz="2000" b="0" dirty="0" smtClean="0">
                          <a:solidFill>
                            <a:srgbClr val="FF0000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опыт поддержки малого бизнеса, охрана</a:t>
                      </a:r>
                      <a:r>
                        <a:rPr kumimoji="1" lang="ru-RU" altLang="ja-JP" sz="2000" b="0" baseline="0" dirty="0" smtClean="0">
                          <a:solidFill>
                            <a:srgbClr val="FF0000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 </a:t>
                      </a:r>
                      <a:r>
                        <a:rPr kumimoji="1" lang="ru-RU" altLang="ja-JP" sz="2000" b="0" dirty="0" smtClean="0">
                          <a:solidFill>
                            <a:srgbClr val="FF0000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традиционной культуры</a:t>
                      </a:r>
                    </a:p>
                    <a:p>
                      <a:pPr marL="342900" indent="-342900" eaLnBrk="1" hangingPunct="1"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kumimoji="1" lang="ru-RU" altLang="ja-JP" sz="2000" b="0" dirty="0" smtClean="0">
                          <a:solidFill>
                            <a:srgbClr val="FF0000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основы операционного менеджмента</a:t>
                      </a:r>
                    </a:p>
                    <a:p>
                      <a:pPr marL="342900" indent="-342900" eaLnBrk="1" hangingPunct="1"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kumimoji="1" lang="ru-RU" altLang="ja-JP" sz="2000" b="0" dirty="0" smtClean="0">
                          <a:solidFill>
                            <a:srgbClr val="FF0000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«лучшие практики», идеи в ряде областей</a:t>
                      </a:r>
                    </a:p>
                  </a:txBody>
                  <a:tcPr marL="91445" marR="914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138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fpuadmin\AppData\Local\Microsoft\Windows\Temporary Internet Files\Content.IE5\ANW19MQL\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484313"/>
            <a:ext cx="2925763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 descr="C:\Users\fpuadmin\AppData\Local\Microsoft\Windows\Temporary Internet Files\Content.IE5\LKG6RQ03\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3" y="1484313"/>
            <a:ext cx="2925762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C:\Users\fpuadmin\AppData\Local\Microsoft\Windows\Temporary Internet Files\Content.IE5\XN8E402X\pho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1484313"/>
            <a:ext cx="2925762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8763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ja-JP" sz="4000" dirty="0">
                <a:latin typeface="Arial Unicode MS" pitchFamily="50" charset="-128"/>
                <a:ea typeface="Arial Unicode MS" pitchFamily="50" charset="-128"/>
              </a:rPr>
              <a:t>Промежуточные итоги Абэномики: </a:t>
            </a:r>
            <a:r>
              <a:rPr lang="ru-RU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/>
            </a:r>
            <a:br>
              <a:rPr lang="ru-RU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ru-RU" altLang="ja-JP" sz="31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какой макияж выбирают женщины? </a:t>
            </a:r>
            <a:endParaRPr lang="en-US" altLang="ja-JP" sz="3600" u="sng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11560" y="5876925"/>
            <a:ext cx="7488832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None/>
              <a:defRPr/>
            </a:pPr>
            <a:r>
              <a:rPr lang="ru-RU" altLang="ja-JP" sz="2000" dirty="0" smtClean="0">
                <a:ea typeface="Arial Unicode MS" panose="020B0604020202020204" pitchFamily="50" charset="-128"/>
              </a:rPr>
              <a:t>По данным косметической фирмы </a:t>
            </a:r>
            <a:r>
              <a:rPr lang="en-US" altLang="ja-JP" sz="2000" dirty="0" smtClean="0">
                <a:ea typeface="Arial Unicode MS" panose="020B0604020202020204" pitchFamily="50" charset="-128"/>
              </a:rPr>
              <a:t>Shiseido </a:t>
            </a:r>
            <a:r>
              <a:rPr lang="ru-RU" altLang="ja-JP" sz="2000" dirty="0" smtClean="0">
                <a:solidFill>
                  <a:srgbClr val="FF0000"/>
                </a:solidFill>
                <a:ea typeface="Arial Unicode MS" panose="020B0604020202020204" pitchFamily="50" charset="-128"/>
              </a:rPr>
              <a:t>в годы бума </a:t>
            </a:r>
            <a:r>
              <a:rPr lang="ru-RU" altLang="ja-JP" sz="2000" dirty="0" smtClean="0">
                <a:ea typeface="Arial Unicode MS" panose="020B0604020202020204" pitchFamily="50" charset="-128"/>
              </a:rPr>
              <a:t>женщины выбирают </a:t>
            </a:r>
            <a:r>
              <a:rPr lang="ru-RU" altLang="ja-JP" sz="2000" dirty="0" smtClean="0">
                <a:solidFill>
                  <a:srgbClr val="FF0000"/>
                </a:solidFill>
                <a:ea typeface="Arial Unicode MS" panose="020B0604020202020204" pitchFamily="50" charset="-128"/>
              </a:rPr>
              <a:t>яркую губную помаду </a:t>
            </a:r>
            <a:r>
              <a:rPr lang="ru-RU" altLang="ja-JP" sz="2000" dirty="0" smtClean="0">
                <a:ea typeface="Arial Unicode MS" panose="020B0604020202020204" pitchFamily="50" charset="-128"/>
              </a:rPr>
              <a:t>и четкую линию бровей (</a:t>
            </a:r>
            <a:r>
              <a:rPr lang="ru-RU" altLang="ja-JP" sz="2000" i="1" dirty="0" smtClean="0">
                <a:ea typeface="Arial Unicode MS" panose="020B0604020202020204" pitchFamily="50" charset="-128"/>
              </a:rPr>
              <a:t>Майнити </a:t>
            </a:r>
            <a:r>
              <a:rPr lang="ru-RU" altLang="ja-JP" sz="2000" i="1" dirty="0">
                <a:ea typeface="Arial Unicode MS" panose="020B0604020202020204" pitchFamily="50" charset="-128"/>
              </a:rPr>
              <a:t>Синбун</a:t>
            </a:r>
            <a:r>
              <a:rPr lang="ru-RU" altLang="ja-JP" sz="2000" dirty="0">
                <a:ea typeface="Arial Unicode MS" panose="020B0604020202020204" pitchFamily="50" charset="-128"/>
              </a:rPr>
              <a:t>, 25 января </a:t>
            </a:r>
            <a:r>
              <a:rPr lang="ru-RU" altLang="ja-JP" sz="2000" dirty="0">
                <a:solidFill>
                  <a:srgbClr val="FF0000"/>
                </a:solidFill>
                <a:ea typeface="Arial Unicode MS" panose="020B0604020202020204" pitchFamily="50" charset="-128"/>
              </a:rPr>
              <a:t>2015</a:t>
            </a:r>
            <a:r>
              <a:rPr lang="ru-RU" altLang="ja-JP" sz="2000" dirty="0">
                <a:ea typeface="Arial Unicode MS" panose="020B0604020202020204" pitchFamily="50" charset="-128"/>
              </a:rPr>
              <a:t> г</a:t>
            </a:r>
            <a:r>
              <a:rPr lang="ru-RU" altLang="ja-JP" sz="2000" dirty="0" smtClean="0">
                <a:ea typeface="Arial Unicode MS" panose="020B0604020202020204" pitchFamily="50" charset="-128"/>
              </a:rPr>
              <a:t>.) </a:t>
            </a:r>
            <a:endParaRPr lang="en-US" altLang="ja-JP" sz="2000" dirty="0" smtClean="0">
              <a:ea typeface="Arial Unicode MS" panose="020B0604020202020204" pitchFamily="50" charset="-128"/>
            </a:endParaRPr>
          </a:p>
        </p:txBody>
      </p:sp>
      <p:sp>
        <p:nvSpPr>
          <p:cNvPr id="12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30</a:t>
            </a:fld>
            <a:endParaRPr lang="en-US" altLang="ja-JP" dirty="0"/>
          </a:p>
        </p:txBody>
      </p:sp>
      <p:sp>
        <p:nvSpPr>
          <p:cNvPr id="11" name="正方形/長方形 10"/>
          <p:cNvSpPr/>
          <p:nvPr/>
        </p:nvSpPr>
        <p:spPr>
          <a:xfrm>
            <a:off x="754100" y="1115020"/>
            <a:ext cx="1436612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ru-RU" altLang="ja-JP" dirty="0" smtClean="0">
                <a:solidFill>
                  <a:srgbClr val="FF0000"/>
                </a:solidFill>
              </a:rPr>
              <a:t>1980-е: бум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706950" y="1110736"/>
            <a:ext cx="1744388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ru-RU" altLang="ja-JP" dirty="0" smtClean="0">
                <a:solidFill>
                  <a:srgbClr val="FF0000"/>
                </a:solidFill>
              </a:rPr>
              <a:t>1990-е: застой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6859014" y="1110736"/>
            <a:ext cx="1415772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ru-RU" altLang="ja-JP" dirty="0" smtClean="0">
                <a:solidFill>
                  <a:srgbClr val="FF0000"/>
                </a:solidFill>
              </a:rPr>
              <a:t>2010-е: ???</a:t>
            </a:r>
            <a:endParaRPr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04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8763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ja-JP" sz="4000" dirty="0">
                <a:latin typeface="Arial Unicode MS" pitchFamily="50" charset="-128"/>
                <a:ea typeface="Arial Unicode MS" pitchFamily="50" charset="-128"/>
              </a:rPr>
              <a:t>Промежуточные итоги Абэномики: </a:t>
            </a:r>
            <a:r>
              <a:rPr lang="ru-RU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/>
            </a:r>
            <a:br>
              <a:rPr lang="ru-RU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ru-RU" altLang="ja-JP" sz="3100" u="sng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какой политики ожидать от Банка Японии? </a:t>
            </a:r>
            <a:endParaRPr lang="en-US" altLang="ja-JP" sz="3100" u="sng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39552" y="5573327"/>
            <a:ext cx="8136904" cy="1177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None/>
              <a:defRPr/>
            </a:pPr>
            <a:r>
              <a:rPr lang="ru-RU" altLang="ja-JP" sz="2000" dirty="0" smtClean="0">
                <a:ea typeface="Arial Unicode MS" panose="020B0604020202020204" pitchFamily="50" charset="-128"/>
              </a:rPr>
              <a:t>Согласно выводам специалистов </a:t>
            </a:r>
            <a:r>
              <a:rPr lang="en-US" altLang="ja-JP" sz="2000" dirty="0" smtClean="0">
                <a:ea typeface="Arial Unicode MS" panose="020B0604020202020204" pitchFamily="50" charset="-128"/>
              </a:rPr>
              <a:t>Nomura Securities </a:t>
            </a:r>
            <a:r>
              <a:rPr lang="ru-RU" altLang="ja-JP" sz="2000" dirty="0" smtClean="0">
                <a:ea typeface="Arial Unicode MS" panose="020B0604020202020204" pitchFamily="50" charset="-128"/>
              </a:rPr>
              <a:t>микро-анализ мимики и оговорок председателя Банка Японии с помощью искусственного интеллекта может </a:t>
            </a:r>
            <a:r>
              <a:rPr lang="ru-RU" altLang="ja-JP" sz="2000" dirty="0" smtClean="0">
                <a:solidFill>
                  <a:srgbClr val="FF0000"/>
                </a:solidFill>
                <a:ea typeface="Arial Unicode MS" panose="020B0604020202020204" pitchFamily="50" charset="-128"/>
              </a:rPr>
              <a:t>предсказать будущее денежной политики </a:t>
            </a:r>
            <a:r>
              <a:rPr lang="ru-RU" altLang="ja-JP" sz="2000" dirty="0" smtClean="0">
                <a:ea typeface="Arial Unicode MS" panose="020B0604020202020204" pitchFamily="50" charset="-128"/>
              </a:rPr>
              <a:t>(</a:t>
            </a:r>
            <a:r>
              <a:rPr lang="en-US" altLang="ja-JP" sz="2000" dirty="0" smtClean="0">
                <a:ea typeface="Arial Unicode MS" panose="020B0604020202020204" pitchFamily="50" charset="-128"/>
              </a:rPr>
              <a:t>Reuters</a:t>
            </a:r>
            <a:r>
              <a:rPr lang="ru-RU" altLang="ja-JP" sz="2000" dirty="0" smtClean="0">
                <a:ea typeface="Arial Unicode MS" panose="020B0604020202020204" pitchFamily="50" charset="-128"/>
              </a:rPr>
              <a:t>, 20 октября </a:t>
            </a:r>
            <a:r>
              <a:rPr lang="ru-RU" altLang="ja-JP" sz="2000" dirty="0" smtClean="0">
                <a:solidFill>
                  <a:srgbClr val="FF0000"/>
                </a:solidFill>
                <a:ea typeface="Arial Unicode MS" panose="020B0604020202020204" pitchFamily="50" charset="-128"/>
              </a:rPr>
              <a:t>2017</a:t>
            </a:r>
            <a:r>
              <a:rPr lang="ru-RU" altLang="ja-JP" sz="2000" dirty="0" smtClean="0">
                <a:ea typeface="Arial Unicode MS" panose="020B0604020202020204" pitchFamily="50" charset="-128"/>
              </a:rPr>
              <a:t> </a:t>
            </a:r>
            <a:r>
              <a:rPr lang="ru-RU" altLang="ja-JP" sz="2000" dirty="0">
                <a:ea typeface="Arial Unicode MS" panose="020B0604020202020204" pitchFamily="50" charset="-128"/>
              </a:rPr>
              <a:t>г</a:t>
            </a:r>
            <a:r>
              <a:rPr lang="ru-RU" altLang="ja-JP" sz="2000" dirty="0" smtClean="0">
                <a:ea typeface="Arial Unicode MS" panose="020B0604020202020204" pitchFamily="50" charset="-128"/>
              </a:rPr>
              <a:t>.) </a:t>
            </a:r>
            <a:endParaRPr lang="en-US" altLang="ja-JP" sz="2000" dirty="0" smtClean="0">
              <a:ea typeface="Arial Unicode MS" panose="020B0604020202020204" pitchFamily="50" charset="-128"/>
            </a:endParaRPr>
          </a:p>
        </p:txBody>
      </p:sp>
      <p:sp>
        <p:nvSpPr>
          <p:cNvPr id="12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31</a:t>
            </a:fld>
            <a:endParaRPr lang="en-US" altLang="ja-JP" dirty="0"/>
          </a:p>
        </p:txBody>
      </p:sp>
      <p:pic>
        <p:nvPicPr>
          <p:cNvPr id="2050" name="Picture 2" descr="C:\Users\fpuadmin\Desktop\AI tries to predict BOJ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5" t="23453" r="14186"/>
          <a:stretch/>
        </p:blipFill>
        <p:spPr bwMode="auto">
          <a:xfrm>
            <a:off x="3827721" y="1193328"/>
            <a:ext cx="5316279" cy="426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4" t="25104" r="34905" b="20275"/>
          <a:stretch/>
        </p:blipFill>
        <p:spPr bwMode="auto">
          <a:xfrm>
            <a:off x="0" y="1193329"/>
            <a:ext cx="3655333" cy="427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67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9" r="11602" b="10322"/>
          <a:stretch/>
        </p:blipFill>
        <p:spPr bwMode="auto">
          <a:xfrm>
            <a:off x="962025" y="1540939"/>
            <a:ext cx="7143750" cy="394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52" name="Rectangle 16"/>
          <p:cNvSpPr>
            <a:spLocks noGrp="1" noChangeArrowheads="1"/>
          </p:cNvSpPr>
          <p:nvPr>
            <p:ph type="title"/>
          </p:nvPr>
        </p:nvSpPr>
        <p:spPr>
          <a:xfrm>
            <a:off x="446088" y="188913"/>
            <a:ext cx="836295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>
                <a:latin typeface="Arial Unicode MS" pitchFamily="50" charset="-128"/>
                <a:ea typeface="Arial Unicode MS" pitchFamily="50" charset="-128"/>
              </a:rPr>
              <a:t>Промежуточные итоги Абэномики: </a:t>
            </a:r>
            <a:br>
              <a:rPr lang="ru-RU" altLang="ja-JP" sz="3600" dirty="0">
                <a:latin typeface="Arial Unicode MS" pitchFamily="50" charset="-128"/>
                <a:ea typeface="Arial Unicode MS" pitchFamily="50" charset="-128"/>
              </a:rPr>
            </a:b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Сомневаться</a:t>
            </a:r>
            <a:r>
              <a:rPr lang="ru-RU" altLang="ja-JP" sz="2800" u="sng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</a:t>
            </a: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нельзя</a:t>
            </a:r>
            <a:r>
              <a:rPr lang="ru-RU" altLang="ja-JP" sz="2800" u="sng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</a:t>
            </a: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сказать «рост»!</a:t>
            </a:r>
            <a:endParaRPr lang="en-US" altLang="ja-JP" sz="2800" u="sng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51520" y="5640288"/>
            <a:ext cx="86409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ru-RU" altLang="ja-JP" sz="2000" dirty="0" smtClean="0">
                <a:ea typeface="Arial Unicode MS" panose="020B0604020202020204" pitchFamily="50" charset="-128"/>
              </a:rPr>
              <a:t>2017-2018: рост ВВП с темпом </a:t>
            </a:r>
            <a:r>
              <a:rPr lang="ru-RU" altLang="ja-JP" sz="2000" dirty="0" smtClean="0">
                <a:solidFill>
                  <a:srgbClr val="FF0000"/>
                </a:solidFill>
                <a:ea typeface="Arial Unicode MS" panose="020B0604020202020204" pitchFamily="50" charset="-128"/>
              </a:rPr>
              <a:t>более 1%</a:t>
            </a:r>
            <a:r>
              <a:rPr lang="ru-RU" altLang="ja-JP" sz="2000" dirty="0" smtClean="0">
                <a:ea typeface="Arial Unicode MS" panose="020B0604020202020204" pitchFamily="50" charset="-128"/>
              </a:rPr>
              <a:t> за счет частного спроса и инвестиций (</a:t>
            </a:r>
            <a:r>
              <a:rPr lang="en-US" altLang="ja-JP" sz="2000" dirty="0" err="1" smtClean="0">
                <a:ea typeface="Arial Unicode MS" panose="020B0604020202020204" pitchFamily="50" charset="-128"/>
              </a:rPr>
              <a:t>Nissei</a:t>
            </a:r>
            <a:r>
              <a:rPr lang="en-US" altLang="ja-JP" sz="2000" dirty="0" smtClean="0">
                <a:ea typeface="Arial Unicode MS" panose="020B0604020202020204" pitchFamily="50" charset="-128"/>
              </a:rPr>
              <a:t> </a:t>
            </a:r>
            <a:r>
              <a:rPr lang="en-US" altLang="ja-JP" sz="2000" dirty="0">
                <a:ea typeface="Arial Unicode MS" panose="020B0604020202020204" pitchFamily="50" charset="-128"/>
              </a:rPr>
              <a:t>Kiso Institute, July-7, </a:t>
            </a:r>
            <a:r>
              <a:rPr lang="en-US" altLang="ja-JP" sz="2000" dirty="0" smtClean="0">
                <a:ea typeface="Arial Unicode MS" panose="020B0604020202020204" pitchFamily="50" charset="-128"/>
              </a:rPr>
              <a:t>2017</a:t>
            </a:r>
            <a:r>
              <a:rPr lang="ru-RU" altLang="ja-JP" sz="2000" dirty="0" smtClean="0">
                <a:ea typeface="Arial Unicode MS" panose="020B0604020202020204" pitchFamily="50" charset="-128"/>
              </a:rPr>
              <a:t>;</a:t>
            </a:r>
            <a:r>
              <a:rPr lang="en-US" altLang="ja-JP" sz="2000" dirty="0" smtClean="0">
                <a:ea typeface="Arial Unicode MS" panose="020B0604020202020204" pitchFamily="50" charset="-128"/>
              </a:rPr>
              <a:t> www.nli-research.co.jp</a:t>
            </a:r>
            <a:r>
              <a:rPr lang="ru-RU" altLang="ja-JP" sz="2000" dirty="0" smtClean="0">
                <a:ea typeface="Arial Unicode MS" panose="020B0604020202020204" pitchFamily="50" charset="-128"/>
              </a:rPr>
              <a:t>)</a:t>
            </a:r>
          </a:p>
        </p:txBody>
      </p:sp>
      <p:sp>
        <p:nvSpPr>
          <p:cNvPr id="5" name="円形吹き出し 4"/>
          <p:cNvSpPr/>
          <p:nvPr/>
        </p:nvSpPr>
        <p:spPr>
          <a:xfrm>
            <a:off x="7685797" y="1448780"/>
            <a:ext cx="1224136" cy="792088"/>
          </a:xfrm>
          <a:prstGeom prst="wedgeEllipseCallout">
            <a:avLst>
              <a:gd name="adj1" fmla="val -263187"/>
              <a:gd name="adj2" fmla="val -78042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7766671" y="1520605"/>
            <a:ext cx="11432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ja-JP" dirty="0" smtClean="0">
                <a:solidFill>
                  <a:srgbClr val="FF0000"/>
                </a:solidFill>
                <a:ea typeface="Arial Unicode MS" panose="020B0604020202020204" pitchFamily="50" charset="-128"/>
              </a:rPr>
              <a:t>куда </a:t>
            </a:r>
          </a:p>
          <a:p>
            <a:pPr algn="ctr"/>
            <a:r>
              <a:rPr lang="ru-RU" altLang="ja-JP" dirty="0" smtClean="0">
                <a:solidFill>
                  <a:srgbClr val="FF0000"/>
                </a:solidFill>
                <a:ea typeface="Arial Unicode MS" panose="020B0604020202020204" pitchFamily="50" charset="-128"/>
              </a:rPr>
              <a:t>запятую? 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9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32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9243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51520" y="1484785"/>
            <a:ext cx="4415198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defRPr/>
            </a:pPr>
            <a:r>
              <a:rPr lang="ru-RU" altLang="ja-JP" sz="2000" dirty="0" smtClean="0">
                <a:solidFill>
                  <a:srgbClr val="FF0000"/>
                </a:solidFill>
                <a:ea typeface="Arial Unicode MS" panose="020B0604020202020204" pitchFamily="50" charset="-128"/>
              </a:rPr>
              <a:t>Цели</a:t>
            </a:r>
            <a:r>
              <a:rPr lang="ru-RU" altLang="ja-JP" sz="2000" dirty="0" smtClean="0">
                <a:ea typeface="Arial Unicode MS" panose="020B0604020202020204" pitchFamily="50" charset="-128"/>
              </a:rPr>
              <a:t> экономической политики и </a:t>
            </a:r>
            <a:r>
              <a:rPr lang="ru-RU" altLang="ja-JP" sz="2000" dirty="0" smtClean="0">
                <a:solidFill>
                  <a:srgbClr val="FF0000"/>
                </a:solidFill>
                <a:ea typeface="Arial Unicode MS" panose="020B0604020202020204" pitchFamily="50" charset="-128"/>
              </a:rPr>
              <a:t>сроки</a:t>
            </a:r>
            <a:r>
              <a:rPr lang="ru-RU" altLang="ja-JP" sz="2000" dirty="0" smtClean="0">
                <a:ea typeface="Arial Unicode MS" panose="020B0604020202020204" pitchFamily="50" charset="-128"/>
              </a:rPr>
              <a:t> их достижения (на февраль 2018 г.):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ü"/>
              <a:defRPr/>
            </a:pPr>
            <a:r>
              <a:rPr lang="ru-RU" altLang="ja-JP" sz="2000" dirty="0" smtClean="0">
                <a:ea typeface="Arial Unicode MS" panose="020B0604020202020204" pitchFamily="50" charset="-128"/>
              </a:rPr>
              <a:t>инфляция 2</a:t>
            </a:r>
            <a:r>
              <a:rPr lang="ru-RU" altLang="ja-JP" sz="2000" dirty="0">
                <a:ea typeface="Arial Unicode MS" panose="020B0604020202020204" pitchFamily="50" charset="-128"/>
              </a:rPr>
              <a:t>%...</a:t>
            </a:r>
            <a:r>
              <a:rPr lang="ru-RU" altLang="ja-JP" sz="2000" dirty="0" smtClean="0">
                <a:ea typeface="Arial Unicode MS" panose="020B0604020202020204" pitchFamily="50" charset="-128"/>
              </a:rPr>
              <a:t>после 2019 г.</a:t>
            </a:r>
            <a:endParaRPr lang="ru-RU" altLang="ja-JP" sz="2000" dirty="0" smtClean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ü"/>
              <a:defRPr/>
            </a:pPr>
            <a:r>
              <a:rPr lang="ru-RU" altLang="ja-JP" sz="2000" dirty="0"/>
              <a:t>повышение потребительского </a:t>
            </a:r>
            <a:r>
              <a:rPr lang="ru-RU" altLang="ja-JP" sz="2000" dirty="0" smtClean="0"/>
              <a:t>налога с 8 до 10%... </a:t>
            </a:r>
            <a:r>
              <a:rPr lang="ru-RU" altLang="ja-JP" sz="2000" dirty="0"/>
              <a:t>апрель 2019 г.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ü"/>
              <a:defRPr/>
            </a:pPr>
            <a:r>
              <a:rPr lang="ru-RU" altLang="ja-JP" sz="2000" dirty="0" smtClean="0"/>
              <a:t>первичный профицит бюджета...после 2020 г.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ü"/>
              <a:defRPr/>
            </a:pPr>
            <a:r>
              <a:rPr lang="ru-RU" altLang="ja-JP" sz="2000" dirty="0"/>
              <a:t>рост </a:t>
            </a:r>
            <a:r>
              <a:rPr lang="ru-RU" altLang="ja-JP" sz="2000" dirty="0" smtClean="0"/>
              <a:t>ВВП 2%...после 2022 г.</a:t>
            </a: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defRPr/>
            </a:pPr>
            <a:endParaRPr lang="ru-RU" altLang="ja-JP" sz="2000" dirty="0" smtClean="0"/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defRPr/>
            </a:pPr>
            <a:r>
              <a:rPr lang="ru-RU" altLang="ja-JP" sz="2000" dirty="0" smtClean="0"/>
              <a:t>Международные </a:t>
            </a:r>
            <a:r>
              <a:rPr lang="ru-RU" altLang="ja-JP" sz="2000" dirty="0" smtClean="0">
                <a:solidFill>
                  <a:srgbClr val="FF0000"/>
                </a:solidFill>
              </a:rPr>
              <a:t>прогнозы</a:t>
            </a:r>
            <a:r>
              <a:rPr lang="ru-RU" altLang="ja-JP" sz="2000" dirty="0" smtClean="0"/>
              <a:t> темпов роста ВВП</a:t>
            </a: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defRPr/>
            </a:pPr>
            <a:r>
              <a:rPr lang="ru-RU" altLang="ja-JP" sz="2000" dirty="0" smtClean="0"/>
              <a:t>2017 г.		0,9-1,7%</a:t>
            </a: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defRPr/>
            </a:pPr>
            <a:r>
              <a:rPr lang="ru-RU" altLang="ja-JP" sz="2000" dirty="0" smtClean="0"/>
              <a:t>2018 г.		0,6-0,9%</a:t>
            </a: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defRPr/>
            </a:pPr>
            <a:r>
              <a:rPr lang="ru-RU" altLang="ja-JP" sz="2000" dirty="0" smtClean="0"/>
              <a:t>2019 г.		0,8-1,5%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0" y="188913"/>
            <a:ext cx="91487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ru-RU" altLang="ja-JP" sz="3600" dirty="0">
                <a:latin typeface="Arial Unicode MS" pitchFamily="50" charset="-128"/>
                <a:ea typeface="Arial Unicode MS" pitchFamily="50" charset="-128"/>
              </a:rPr>
              <a:t>Промежуточные итоги Абэномики: </a:t>
            </a:r>
            <a:br>
              <a:rPr lang="ru-RU" altLang="ja-JP" sz="3600" dirty="0">
                <a:latin typeface="Arial Unicode MS" pitchFamily="50" charset="-128"/>
                <a:ea typeface="Arial Unicode MS" pitchFamily="50" charset="-128"/>
              </a:rPr>
            </a:br>
            <a:r>
              <a:rPr lang="ru-RU" altLang="ja-JP" sz="2800" u="sng" kern="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устойчивое развитие с низкими темпами</a:t>
            </a:r>
            <a:endParaRPr lang="en-US" altLang="ja-JP" sz="2800" u="sng" kern="0" dirty="0" smtClean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5" r="15416"/>
          <a:stretch/>
        </p:blipFill>
        <p:spPr bwMode="auto">
          <a:xfrm>
            <a:off x="4756473" y="1484786"/>
            <a:ext cx="4395420" cy="307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4756473" y="4558505"/>
            <a:ext cx="420801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ja-JP" sz="2000" dirty="0" smtClean="0"/>
              <a:t>Финальный проект олимпийского стадиона </a:t>
            </a:r>
          </a:p>
          <a:p>
            <a:pPr algn="r"/>
            <a:r>
              <a:rPr lang="ru-RU" altLang="ja-JP" sz="2000" dirty="0" smtClean="0"/>
              <a:t>в Токио (2016-2019)</a:t>
            </a:r>
          </a:p>
          <a:p>
            <a:pPr algn="r"/>
            <a:r>
              <a:rPr lang="ru-RU" altLang="ja-JP" sz="2000" dirty="0" smtClean="0"/>
              <a:t>2 марта 2017 г.: самоубийство строительного рабочего, вероятно, в результате стресса от переработки (</a:t>
            </a:r>
            <a:r>
              <a:rPr lang="ru-RU" altLang="ja-JP" sz="2000" i="1" dirty="0" smtClean="0"/>
              <a:t>кароси</a:t>
            </a:r>
            <a:r>
              <a:rPr lang="ru-RU" altLang="ja-JP" sz="2000" dirty="0" smtClean="0"/>
              <a:t>) </a:t>
            </a:r>
            <a:endParaRPr lang="ja-JP" altLang="en-US" sz="2000" dirty="0"/>
          </a:p>
        </p:txBody>
      </p:sp>
      <p:sp>
        <p:nvSpPr>
          <p:cNvPr id="8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33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2563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655762"/>
          </a:xfrm>
        </p:spPr>
        <p:txBody>
          <a:bodyPr/>
          <a:lstStyle/>
          <a:p>
            <a:pPr marL="762000" indent="-762000" eaLnBrk="1" hangingPunct="1">
              <a:defRPr/>
            </a:pP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2. Микроэкономика: </a:t>
            </a:r>
            <a:b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частичные перемены </a:t>
            </a:r>
            <a:r>
              <a:rPr lang="ru-RU" altLang="ja-JP" sz="2800" u="sng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или </a:t>
            </a: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смена модели?</a:t>
            </a:r>
            <a:endParaRPr lang="en-US" altLang="ja-JP" sz="2800" u="sng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560" y="1989138"/>
            <a:ext cx="8064896" cy="47529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Черты </a:t>
            </a:r>
            <a:r>
              <a:rPr lang="ru-RU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японских </a:t>
            </a: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предприятий </a:t>
            </a:r>
            <a:r>
              <a:rPr lang="ru-RU" altLang="ja-JP" sz="18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(роль МСП, менеджмент)</a:t>
            </a:r>
            <a:endParaRPr lang="ru-RU" altLang="ja-JP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Крупные </a:t>
            </a:r>
            <a:r>
              <a:rPr lang="ru-RU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предприятия: перемены в ключевых </a:t>
            </a: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областях </a:t>
            </a:r>
            <a:r>
              <a:rPr lang="ru-RU" altLang="ja-JP" sz="18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(собственники, партнеры, работники → новые модели поведения)</a:t>
            </a:r>
            <a:endParaRPr lang="ru-RU" altLang="ja-JP" sz="18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Малые </a:t>
            </a:r>
            <a:r>
              <a:rPr lang="ru-RU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и средние предприятия (МСП): типология и различия </a:t>
            </a: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стратегий </a:t>
            </a:r>
            <a:r>
              <a:rPr lang="ru-RU" altLang="ja-JP" sz="18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(кейсы)</a:t>
            </a:r>
            <a:endParaRPr lang="ru-RU" altLang="ja-JP" sz="18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609600" indent="-609600" eaLnBrk="1" hangingPunct="1">
              <a:lnSpc>
                <a:spcPct val="90000"/>
              </a:lnSpc>
              <a:buNone/>
              <a:defRPr/>
            </a:pPr>
            <a:endParaRPr lang="ru-RU" altLang="ja-JP" sz="24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609600" indent="-609600" eaLnBrk="1" hangingPunct="1">
              <a:lnSpc>
                <a:spcPct val="90000"/>
              </a:lnSpc>
              <a:buNone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Сильное влияние на содержание </a:t>
            </a:r>
            <a:r>
              <a:rPr lang="ru-RU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японского </a:t>
            </a: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менеджмента </a:t>
            </a:r>
            <a:r>
              <a:rPr lang="ru-RU" altLang="ja-JP" sz="2400" dirty="0" smtClean="0">
                <a:latin typeface="ＭＳ Ｐゴシック"/>
                <a:ea typeface="ＭＳ Ｐゴシック"/>
                <a:cs typeface="Arial Unicode MS" pitchFamily="50" charset="-128"/>
              </a:rPr>
              <a:t>→</a:t>
            </a:r>
            <a:r>
              <a:rPr lang="ru-RU" altLang="ja-JP" sz="2400" dirty="0">
                <a:latin typeface="ＭＳ Ｐゴシック"/>
                <a:ea typeface="ＭＳ Ｐゴシック"/>
                <a:cs typeface="Arial Unicode MS" pitchFamily="50" charset="-128"/>
              </a:rPr>
              <a:t> </a:t>
            </a: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возникновение «</a:t>
            </a:r>
            <a:r>
              <a:rPr lang="ru-RU" altLang="ja-JP" sz="24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новой японской модели</a:t>
            </a: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»?</a:t>
            </a:r>
            <a:endParaRPr lang="en-US" altLang="ja-JP" sz="24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34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5249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655762"/>
          </a:xfrm>
        </p:spPr>
        <p:txBody>
          <a:bodyPr/>
          <a:lstStyle/>
          <a:p>
            <a:pPr marL="838200" indent="-838200" eaLnBrk="1" hangingPunct="1">
              <a:defRPr/>
            </a:pP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Черты: </a:t>
            </a:r>
            <a:r>
              <a:rPr lang="ru-RU" altLang="ja-JP" sz="28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дуализм (малые и крупные компании</a:t>
            </a:r>
            <a:r>
              <a:rPr lang="ru-RU" altLang="ja-JP" sz="28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), Япония как </a:t>
            </a:r>
            <a:r>
              <a:rPr lang="ru-RU" altLang="ja-JP" sz="2800" u="sng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страна </a:t>
            </a: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малых предприятий</a:t>
            </a:r>
            <a:endParaRPr lang="en-US" altLang="ja-JP" sz="2800" u="sng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3" b="21355"/>
          <a:stretch/>
        </p:blipFill>
        <p:spPr bwMode="auto">
          <a:xfrm>
            <a:off x="2771800" y="1794470"/>
            <a:ext cx="6076950" cy="250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365104"/>
            <a:ext cx="4392488" cy="240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51520" y="1863725"/>
            <a:ext cx="2520280" cy="370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l"/>
              <a:defRPr/>
            </a:pPr>
            <a:endParaRPr lang="ru-RU" altLang="ja-JP" dirty="0" smtClean="0">
              <a:ea typeface="Arial Unicode MS" panose="020B0604020202020204" pitchFamily="50" charset="-128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l"/>
              <a:defRPr/>
            </a:pPr>
            <a:endParaRPr lang="ru-RU" altLang="ja-JP" sz="1200" dirty="0">
              <a:ea typeface="Arial Unicode MS" panose="020B0604020202020204" pitchFamily="50" charset="-128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l"/>
              <a:defRPr/>
            </a:pPr>
            <a:endParaRPr lang="ru-RU" altLang="ja-JP" dirty="0" smtClean="0">
              <a:ea typeface="Arial Unicode MS" panose="020B0604020202020204" pitchFamily="50" charset="-128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l"/>
              <a:defRPr/>
            </a:pPr>
            <a:r>
              <a:rPr lang="ru-RU" altLang="ja-JP" dirty="0" smtClean="0">
                <a:ea typeface="Arial Unicode MS" panose="020B0604020202020204" pitchFamily="50" charset="-128"/>
              </a:rPr>
              <a:t>Доля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l"/>
              <a:defRPr/>
            </a:pPr>
            <a:r>
              <a:rPr lang="ru-RU" altLang="ja-JP" dirty="0" smtClean="0"/>
              <a:t>Ожидаемый вклад в рост экономики превышает роль крупных фирм</a:t>
            </a: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1979712" y="3140969"/>
            <a:ext cx="1224136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2123728" y="4296130"/>
            <a:ext cx="2215638" cy="127251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2123728" y="4296129"/>
            <a:ext cx="2376264" cy="861063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35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1742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1"/>
          <p:cNvSpPr/>
          <p:nvPr/>
        </p:nvSpPr>
        <p:spPr>
          <a:xfrm>
            <a:off x="5389968" y="2272696"/>
            <a:ext cx="1886775" cy="259646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10"/>
          <p:cNvSpPr/>
          <p:nvPr/>
        </p:nvSpPr>
        <p:spPr>
          <a:xfrm>
            <a:off x="3506447" y="2276872"/>
            <a:ext cx="1886775" cy="25922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3"/>
          <p:cNvSpPr/>
          <p:nvPr/>
        </p:nvSpPr>
        <p:spPr>
          <a:xfrm>
            <a:off x="611560" y="5013176"/>
            <a:ext cx="7848872" cy="93610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4"/>
          <p:cNvSpPr txBox="1"/>
          <p:nvPr/>
        </p:nvSpPr>
        <p:spPr>
          <a:xfrm>
            <a:off x="995786" y="5207943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Культура         </a:t>
            </a:r>
            <a:r>
              <a:rPr lang="ja-JP" altLang="en-US" sz="2400" dirty="0" smtClean="0"/>
              <a:t>　</a:t>
            </a:r>
            <a:r>
              <a:rPr lang="ja-JP" altLang="en-US" sz="2400" dirty="0"/>
              <a:t>　</a:t>
            </a:r>
            <a:endParaRPr lang="ru-RU" sz="2400" dirty="0"/>
          </a:p>
        </p:txBody>
      </p:sp>
      <p:sp>
        <p:nvSpPr>
          <p:cNvPr id="8" name="Прямоугольник 5"/>
          <p:cNvSpPr/>
          <p:nvPr/>
        </p:nvSpPr>
        <p:spPr>
          <a:xfrm>
            <a:off x="1619672" y="2276872"/>
            <a:ext cx="1886775" cy="25922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6"/>
          <p:cNvSpPr txBox="1"/>
          <p:nvPr/>
        </p:nvSpPr>
        <p:spPr>
          <a:xfrm>
            <a:off x="1756492" y="2802632"/>
            <a:ext cx="1656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Инсайдер-ское корп.</a:t>
            </a:r>
          </a:p>
          <a:p>
            <a:pPr algn="ctr"/>
            <a:r>
              <a:rPr lang="ru-RU" sz="2400" dirty="0" smtClean="0"/>
              <a:t>управ-ление	</a:t>
            </a:r>
            <a:endParaRPr lang="ru-RU" sz="2400" dirty="0"/>
          </a:p>
        </p:txBody>
      </p:sp>
      <p:sp>
        <p:nvSpPr>
          <p:cNvPr id="10" name="TextBox 8"/>
          <p:cNvSpPr txBox="1"/>
          <p:nvPr/>
        </p:nvSpPr>
        <p:spPr>
          <a:xfrm>
            <a:off x="3621742" y="2802632"/>
            <a:ext cx="1656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Тесные связи компаний 	</a:t>
            </a:r>
            <a:endParaRPr lang="ru-RU" sz="2400" dirty="0"/>
          </a:p>
        </p:txBody>
      </p:sp>
      <p:sp>
        <p:nvSpPr>
          <p:cNvPr id="11" name="TextBox 9"/>
          <p:cNvSpPr txBox="1"/>
          <p:nvPr/>
        </p:nvSpPr>
        <p:spPr>
          <a:xfrm>
            <a:off x="5505263" y="2802632"/>
            <a:ext cx="1656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Долго-</a:t>
            </a:r>
          </a:p>
          <a:p>
            <a:pPr algn="ctr"/>
            <a:r>
              <a:rPr lang="ru-RU" sz="2400" dirty="0" smtClean="0"/>
              <a:t>срочная занятость	</a:t>
            </a:r>
            <a:endParaRPr lang="ru-RU" sz="2400" dirty="0"/>
          </a:p>
        </p:txBody>
      </p:sp>
      <p:sp>
        <p:nvSpPr>
          <p:cNvPr id="12" name="Равнобедренный треугольник 13"/>
          <p:cNvSpPr/>
          <p:nvPr/>
        </p:nvSpPr>
        <p:spPr>
          <a:xfrm>
            <a:off x="467544" y="572909"/>
            <a:ext cx="8136904" cy="1529455"/>
          </a:xfrm>
          <a:prstGeom prst="triangle">
            <a:avLst>
              <a:gd name="adj" fmla="val 50265"/>
            </a:avLst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4"/>
          <p:cNvSpPr txBox="1"/>
          <p:nvPr/>
        </p:nvSpPr>
        <p:spPr>
          <a:xfrm>
            <a:off x="1634239" y="1400071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Долго-</a:t>
            </a:r>
          </a:p>
          <a:p>
            <a:pPr algn="ctr"/>
            <a:r>
              <a:rPr lang="ru-RU" sz="2000" dirty="0" smtClean="0"/>
              <a:t>срочные цели</a:t>
            </a:r>
            <a:endParaRPr lang="ru-RU" sz="2000" dirty="0"/>
          </a:p>
        </p:txBody>
      </p:sp>
      <p:sp>
        <p:nvSpPr>
          <p:cNvPr id="14" name="TextBox 15"/>
          <p:cNvSpPr txBox="1"/>
          <p:nvPr/>
        </p:nvSpPr>
        <p:spPr>
          <a:xfrm>
            <a:off x="3391151" y="836712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Конкуренция за долю рынка</a:t>
            </a:r>
            <a:endParaRPr lang="ru-RU" sz="2000" dirty="0"/>
          </a:p>
        </p:txBody>
      </p:sp>
      <p:sp>
        <p:nvSpPr>
          <p:cNvPr id="15" name="TextBox 16"/>
          <p:cNvSpPr txBox="1"/>
          <p:nvPr/>
        </p:nvSpPr>
        <p:spPr>
          <a:xfrm>
            <a:off x="5217231" y="1377192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Оплата по возрасту и стажу</a:t>
            </a:r>
            <a:endParaRPr lang="ru-RU" sz="2000" dirty="0"/>
          </a:p>
        </p:txBody>
      </p:sp>
      <p:sp>
        <p:nvSpPr>
          <p:cNvPr id="16" name="正方形/長方形 15"/>
          <p:cNvSpPr/>
          <p:nvPr/>
        </p:nvSpPr>
        <p:spPr>
          <a:xfrm>
            <a:off x="3818218" y="5260331"/>
            <a:ext cx="12632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ja-JP" sz="2400" dirty="0">
                <a:solidFill>
                  <a:prstClr val="black"/>
                </a:solidFill>
              </a:rPr>
              <a:t>История</a:t>
            </a:r>
            <a:endParaRPr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6333355" y="5075664"/>
            <a:ext cx="16326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ja-JP" sz="2400" dirty="0" smtClean="0">
                <a:solidFill>
                  <a:prstClr val="black"/>
                </a:solidFill>
              </a:rPr>
              <a:t>Структура</a:t>
            </a:r>
          </a:p>
          <a:p>
            <a:r>
              <a:rPr lang="ru-RU" altLang="ja-JP" sz="2400" dirty="0" smtClean="0">
                <a:solidFill>
                  <a:prstClr val="black"/>
                </a:solidFill>
              </a:rPr>
              <a:t>экономики</a:t>
            </a:r>
            <a:endParaRPr lang="ja-JP" altLang="en-US" dirty="0"/>
          </a:p>
        </p:txBody>
      </p:sp>
      <p:sp>
        <p:nvSpPr>
          <p:cNvPr id="18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36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2306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5536" y="1844675"/>
            <a:ext cx="8352928" cy="4824413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ru-RU" altLang="ja-JP" sz="24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Основы: </a:t>
            </a:r>
            <a:r>
              <a:rPr lang="ru-RU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фундамент </a:t>
            </a: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(культура, история, структура экономики), </a:t>
            </a:r>
            <a:r>
              <a:rPr lang="ru-RU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каркас </a:t>
            </a: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(инсайдерское корпоративное управление, тесные связи компаний, </a:t>
            </a:r>
            <a:r>
              <a:rPr lang="ru-RU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долг.занятость)</a:t>
            </a:r>
          </a:p>
          <a:p>
            <a:pPr marL="0" indent="0" eaLnBrk="1" hangingPunct="1">
              <a:buNone/>
              <a:defRPr/>
            </a:pPr>
            <a:endParaRPr lang="ru-RU" altLang="ja-JP" sz="2400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0" indent="0" eaLnBrk="1" hangingPunct="1">
              <a:buNone/>
              <a:defRPr/>
            </a:pPr>
            <a:r>
              <a:rPr lang="ru-RU" altLang="ja-JP" sz="24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Стиль</a:t>
            </a: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: долг.цели, конкуренция за долю рынка, развитие потенциала работников, координация деятельности компаний, кооперационные отношения с государством</a:t>
            </a:r>
            <a:r>
              <a:rPr lang="ru-RU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</a:t>
            </a: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деловая культура и т.д.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ru-RU" altLang="ja-JP" sz="24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altLang="ja-JP" sz="24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Эволюция</a:t>
            </a: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: 19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50-</a:t>
            </a: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70-е – формирование стиля, 1990-е – быстрая перестройка по американским моделям, 2010-е – спокойный поиск собственного пути</a:t>
            </a:r>
            <a:endParaRPr lang="ru-RU" altLang="ja-JP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88913"/>
            <a:ext cx="9144000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838200" indent="-838200" eaLnBrk="1" hangingPunct="1">
              <a:defRPr/>
            </a:pPr>
            <a:r>
              <a:rPr lang="ru-RU" altLang="ja-JP" sz="3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Черты: </a:t>
            </a:r>
            <a:r>
              <a:rPr lang="ru-RU" altLang="ja-JP" sz="28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формирование специфической для Японии </a:t>
            </a:r>
            <a:r>
              <a:rPr lang="ru-RU" altLang="ja-JP" sz="2800" u="sng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модели менеджмента</a:t>
            </a:r>
            <a:endParaRPr lang="en-US" altLang="ja-JP" sz="2800" u="sng" kern="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37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2493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Крупные компании: </a:t>
            </a:r>
            <a:b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перемены... </a:t>
            </a:r>
            <a:endParaRPr lang="en-US" altLang="ja-JP" sz="3600" u="sng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5536" y="1556792"/>
            <a:ext cx="8352928" cy="4752975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Три главные характеристики крупных компаний: собственники, партнеры и работники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sz="24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Собственники</a:t>
            </a:r>
            <a:r>
              <a:rPr lang="ru-RU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– </a:t>
            </a: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изменение структуры, повышение </a:t>
            </a:r>
            <a:r>
              <a:rPr lang="ru-RU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доли иностранных акционеров, введение Кодекса корпоративного управления (июнь 2015)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sz="24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Партнеры</a:t>
            </a:r>
            <a:r>
              <a:rPr lang="ru-RU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– распад группировок компаний (</a:t>
            </a:r>
            <a:r>
              <a:rPr lang="ru-RU" altLang="ja-JP" sz="2400" i="1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кэйрэцу</a:t>
            </a:r>
            <a:r>
              <a:rPr lang="ru-RU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 и сокращение перекрестного владения акциями (рекомендация нового Кодекса КУ)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sz="24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Работники</a:t>
            </a:r>
            <a:r>
              <a:rPr lang="ru-RU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– распространение нерегулярной занятости, ограниченность модели, сближение статуса регулярных и нерег. работников</a:t>
            </a:r>
          </a:p>
        </p:txBody>
      </p:sp>
      <p:sp>
        <p:nvSpPr>
          <p:cNvPr id="6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38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1210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Крупные компании: </a:t>
            </a:r>
            <a:b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повышение доли иностр.акционеров в инвестициях  </a:t>
            </a:r>
            <a:endParaRPr lang="en-US" altLang="ja-JP" sz="3600" u="sng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8" t="21517" r="17758" b="2456"/>
          <a:stretch/>
        </p:blipFill>
        <p:spPr bwMode="auto">
          <a:xfrm>
            <a:off x="1511305" y="1412775"/>
            <a:ext cx="6085031" cy="458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394946" y="5949280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Japan Exchange Group JPX</a:t>
            </a:r>
          </a:p>
          <a:p>
            <a:r>
              <a:rPr lang="en-US" altLang="ja-JP" sz="1600" dirty="0" smtClean="0"/>
              <a:t>http://www.jpx.co.jp/markets/statistics-equities/examination/01.html</a:t>
            </a:r>
            <a:endParaRPr lang="ja-JP" altLang="en-US" sz="1600" dirty="0" smtClean="0"/>
          </a:p>
          <a:p>
            <a:r>
              <a:rPr lang="en-US" altLang="ja-JP" sz="1600" dirty="0" smtClean="0"/>
              <a:t>2016</a:t>
            </a:r>
            <a:r>
              <a:rPr lang="ja-JP" altLang="en-US" sz="1600" dirty="0" smtClean="0"/>
              <a:t>年度株式分布状況調査の調査結果について</a:t>
            </a:r>
            <a:endParaRPr lang="en-US" altLang="ja-JP" sz="1600" dirty="0" smtClean="0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5580112" y="1196752"/>
            <a:ext cx="1008112" cy="1649600"/>
          </a:xfrm>
          <a:prstGeom prst="line">
            <a:avLst/>
          </a:prstGeom>
          <a:noFill/>
          <a:ln w="6350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39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9268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999"/>
            <a:ext cx="9143999" cy="609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86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188913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|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ja-JP" sz="3600" dirty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</a:rPr>
              <a:t>Крупные компании: </a:t>
            </a:r>
            <a:br>
              <a:rPr lang="ru-RU" altLang="ja-JP" sz="3600" dirty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</a:rPr>
            </a:br>
            <a:r>
              <a:rPr lang="ru-RU" altLang="ja-JP" sz="2800" u="sng" dirty="0" smtClean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</a:rPr>
              <a:t>модели </a:t>
            </a:r>
            <a:r>
              <a:rPr lang="ru-RU" altLang="ja-JP" sz="2800" u="sng" dirty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</a:rPr>
              <a:t>корпоративного управления (КУ</a:t>
            </a:r>
            <a:r>
              <a:rPr lang="ru-RU" altLang="ja-JP" sz="2800" u="sng" dirty="0" smtClean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</a:rPr>
              <a:t>) </a:t>
            </a:r>
            <a:endParaRPr lang="en-US" altLang="ja-JP" sz="2800" u="sng" dirty="0">
              <a:solidFill>
                <a:schemeClr val="tx2"/>
              </a:solidFill>
              <a:latin typeface="Arial Unicode MS" pitchFamily="50" charset="-128"/>
              <a:ea typeface="Arial Unicode MS" pitchFamily="50" charset="-128"/>
            </a:endParaRPr>
          </a:p>
        </p:txBody>
      </p:sp>
      <p:graphicFrame>
        <p:nvGraphicFramePr>
          <p:cNvPr id="5" name="図表 4"/>
          <p:cNvGraphicFramePr/>
          <p:nvPr>
            <p:extLst>
              <p:ext uri="{D42A27DB-BD31-4B8C-83A1-F6EECF244321}">
                <p14:modId xmlns:p14="http://schemas.microsoft.com/office/powerpoint/2010/main" val="4080982174"/>
              </p:ext>
            </p:extLst>
          </p:nvPr>
        </p:nvGraphicFramePr>
        <p:xfrm>
          <a:off x="1007604" y="1331913"/>
          <a:ext cx="7128792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40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9498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Крупные компании: </a:t>
            </a: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/>
            </a:r>
            <a:b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кодекс КУ, ориентация на интересы акционеров</a:t>
            </a:r>
            <a:endParaRPr lang="en-US" altLang="ja-JP" sz="3600" u="sng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479550"/>
            <a:ext cx="4752528" cy="53784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Обязательное введение не менее 1 </a:t>
            </a:r>
            <a:r>
              <a:rPr lang="ru-RU" altLang="ja-JP" sz="24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независимого директора </a:t>
            </a: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в торгуемые компании и не менее 2-х в компании 1-го эшелона ТФБ (3000 позиций в теч.года)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Первые итоги: сокращение денежных резервов, повышение 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ROE</a:t>
            </a: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дивидендов и выкупа собственных акций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Тем не менее, кодекс КУ введен на 20 лет позже, чем в Великобритании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altLang="ja-JP" sz="16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ja-JP" sz="2400" i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Никкэй-Бизнес</a:t>
            </a: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22 июня 2015 г.</a:t>
            </a:r>
            <a:endParaRPr lang="en-US" altLang="ja-JP" sz="24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23556" name="Picture 7" descr="http://business.nikkeibp.co.jp/article/NBD/20150612/284198/cover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61618"/>
            <a:ext cx="3585343" cy="480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41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Rectangle 3"/>
          <p:cNvSpPr>
            <a:spLocks noChangeArrowheads="1"/>
          </p:cNvSpPr>
          <p:nvPr/>
        </p:nvSpPr>
        <p:spPr bwMode="auto">
          <a:xfrm>
            <a:off x="107949" y="5157192"/>
            <a:ext cx="87852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ru-RU" altLang="ja-JP" dirty="0" smtClean="0">
                <a:ea typeface="Arial Unicode MS" pitchFamily="50" charset="-128"/>
              </a:rPr>
              <a:t>Руководство компании должно стремиться сделать работников </a:t>
            </a:r>
            <a:r>
              <a:rPr lang="ru-RU" altLang="ja-JP" dirty="0" smtClean="0">
                <a:solidFill>
                  <a:srgbClr val="FF0000"/>
                </a:solidFill>
                <a:ea typeface="Arial Unicode MS" pitchFamily="50" charset="-128"/>
              </a:rPr>
              <a:t>счастливыми</a:t>
            </a:r>
            <a:r>
              <a:rPr lang="ru-RU" altLang="ja-JP" dirty="0" smtClean="0">
                <a:ea typeface="Arial Unicode MS" pitchFamily="50" charset="-128"/>
              </a:rPr>
              <a:t>, и в материальном и в моральном смысле. «Амёба-менеджмент» как механизм соединения интересов работника и компании. </a:t>
            </a:r>
            <a:endParaRPr lang="en-US" altLang="ja-JP" dirty="0" smtClean="0">
              <a:ea typeface="Arial Unicode MS" pitchFamily="50" charset="-128"/>
            </a:endParaRPr>
          </a:p>
        </p:txBody>
      </p:sp>
      <p:sp>
        <p:nvSpPr>
          <p:cNvPr id="25190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62877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Крупные компании: </a:t>
            </a:r>
            <a:br>
              <a:rPr lang="ru-RU" altLang="ja-JP" sz="3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</a:br>
            <a:r>
              <a:rPr lang="ru-RU" altLang="ja-JP" sz="2800" u="sng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Казуо </a:t>
            </a:r>
            <a:r>
              <a:rPr lang="ru-RU" altLang="ja-JP" sz="2800" u="sng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ИНАМОРИ (</a:t>
            </a:r>
            <a:r>
              <a:rPr lang="en-US" altLang="ja-JP" sz="2800" u="sng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Kyocera</a:t>
            </a:r>
            <a:r>
              <a:rPr lang="ru-RU" altLang="ja-JP" sz="2800" u="sng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), обязанность менеджеров – защитить бизнес от акционеров</a:t>
            </a:r>
            <a:endParaRPr lang="en-US" altLang="ja-JP" sz="3600" u="sng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" r="8538"/>
          <a:stretch/>
        </p:blipFill>
        <p:spPr bwMode="auto">
          <a:xfrm>
            <a:off x="4945456" y="1745606"/>
            <a:ext cx="1944216" cy="3411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3"/>
          <a:stretch/>
        </p:blipFill>
        <p:spPr bwMode="auto">
          <a:xfrm>
            <a:off x="1" y="1731938"/>
            <a:ext cx="4805915" cy="34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029" y="1731937"/>
            <a:ext cx="2128972" cy="34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42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5009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/>
          <p:cNvPicPr>
            <a:picLocks noChangeAspect="1" noChangeArrowheads="1"/>
          </p:cNvPicPr>
          <p:nvPr/>
        </p:nvPicPr>
        <p:blipFill rotWithShape="1">
          <a:blip r:embed="rId3"/>
          <a:srcRect l="10001" t="18379" r="7916" b="8009"/>
          <a:stretch/>
        </p:blipFill>
        <p:spPr bwMode="auto">
          <a:xfrm>
            <a:off x="-1" y="1951625"/>
            <a:ext cx="4659856" cy="3133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4499" name="Rectangle 3"/>
          <p:cNvSpPr>
            <a:spLocks noChangeArrowheads="1"/>
          </p:cNvSpPr>
          <p:nvPr/>
        </p:nvSpPr>
        <p:spPr bwMode="auto">
          <a:xfrm>
            <a:off x="0" y="188913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lang="ru-RU" altLang="ja-JP" sz="3600" dirty="0">
                <a:solidFill>
                  <a:schemeClr val="tx2"/>
                </a:solidFill>
                <a:ea typeface="Arial Unicode MS" panose="020B0604020202020204" pitchFamily="50" charset="-128"/>
              </a:rPr>
              <a:t>Крупные компании: </a:t>
            </a:r>
            <a:br>
              <a:rPr lang="ru-RU" altLang="ja-JP" sz="3600" dirty="0">
                <a:solidFill>
                  <a:schemeClr val="tx2"/>
                </a:solidFill>
                <a:ea typeface="Arial Unicode MS" panose="020B0604020202020204" pitchFamily="50" charset="-128"/>
              </a:rPr>
            </a:br>
            <a:r>
              <a:rPr lang="ru-RU" altLang="ja-JP" sz="2800" u="sng" dirty="0" smtClean="0">
                <a:solidFill>
                  <a:schemeClr val="tx2"/>
                </a:solidFill>
                <a:ea typeface="Arial Unicode MS" panose="020B0604020202020204" pitchFamily="50" charset="-128"/>
              </a:rPr>
              <a:t>...объединения,  от </a:t>
            </a:r>
            <a:r>
              <a:rPr lang="ru-RU" altLang="ja-JP" sz="2800" i="1" u="sng" dirty="0" smtClean="0">
                <a:solidFill>
                  <a:schemeClr val="tx2"/>
                </a:solidFill>
                <a:ea typeface="Arial Unicode MS" panose="020B0604020202020204" pitchFamily="50" charset="-128"/>
              </a:rPr>
              <a:t>кэйрецу</a:t>
            </a:r>
            <a:r>
              <a:rPr lang="ru-RU" altLang="ja-JP" sz="2800" u="sng" dirty="0" smtClean="0">
                <a:solidFill>
                  <a:schemeClr val="tx2"/>
                </a:solidFill>
                <a:ea typeface="Arial Unicode MS" panose="020B0604020202020204" pitchFamily="50" charset="-128"/>
              </a:rPr>
              <a:t> к сетям и дел.альянсам</a:t>
            </a:r>
            <a:endParaRPr lang="en-US" altLang="ja-JP" sz="2800" u="sng" dirty="0" smtClean="0">
              <a:solidFill>
                <a:schemeClr val="tx2"/>
              </a:solidFill>
              <a:ea typeface="Arial Unicode MS" panose="020B0604020202020204" pitchFamily="50" charset="-128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07950" y="5517232"/>
            <a:ext cx="8856663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lang="ru-RU" altLang="ja-JP" dirty="0" smtClean="0">
                <a:ea typeface="Arial Unicode MS" pitchFamily="50" charset="-128"/>
              </a:rPr>
              <a:t>Рекомендация Кодекса КУ по сокращению </a:t>
            </a:r>
            <a:r>
              <a:rPr lang="ru-RU" altLang="ja-JP" dirty="0" smtClean="0">
                <a:solidFill>
                  <a:srgbClr val="FF0000"/>
                </a:solidFill>
                <a:ea typeface="Arial Unicode MS" pitchFamily="50" charset="-128"/>
              </a:rPr>
              <a:t>перекрестного владения</a:t>
            </a:r>
            <a:r>
              <a:rPr lang="ru-RU" altLang="ja-JP" dirty="0" smtClean="0">
                <a:ea typeface="Arial Unicode MS" pitchFamily="50" charset="-128"/>
              </a:rPr>
              <a:t> акциями, прогнозы сокращения до 15% за 3 года (1991=50%), рост выкупа своих акций</a:t>
            </a:r>
            <a:endParaRPr lang="en-US" altLang="ja-JP" dirty="0" smtClean="0">
              <a:ea typeface="Arial Unicode MS" pitchFamily="50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788" y="2035986"/>
            <a:ext cx="4561536" cy="290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43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3" name="Rectangle 3"/>
          <p:cNvSpPr>
            <a:spLocks noChangeArrowheads="1"/>
          </p:cNvSpPr>
          <p:nvPr/>
        </p:nvSpPr>
        <p:spPr bwMode="auto">
          <a:xfrm>
            <a:off x="0" y="188913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lang="ru-RU" altLang="ja-JP" sz="3600" dirty="0">
                <a:solidFill>
                  <a:schemeClr val="tx2"/>
                </a:solidFill>
                <a:ea typeface="Arial Unicode MS" panose="020B0604020202020204" pitchFamily="50" charset="-128"/>
              </a:rPr>
              <a:t>Крупные компании: </a:t>
            </a:r>
            <a:br>
              <a:rPr lang="ru-RU" altLang="ja-JP" sz="3600" dirty="0">
                <a:solidFill>
                  <a:schemeClr val="tx2"/>
                </a:solidFill>
                <a:ea typeface="Arial Unicode MS" panose="020B0604020202020204" pitchFamily="50" charset="-128"/>
              </a:rPr>
            </a:br>
            <a:r>
              <a:rPr lang="ru-RU" altLang="ja-JP" sz="2800" u="sng" dirty="0" smtClean="0">
                <a:solidFill>
                  <a:schemeClr val="tx2"/>
                </a:solidFill>
                <a:ea typeface="Arial Unicode MS" panose="020B0604020202020204" pitchFamily="50" charset="-128"/>
              </a:rPr>
              <a:t>объединения, </a:t>
            </a:r>
            <a:r>
              <a:rPr lang="en-US" altLang="ja-JP" sz="2800" u="sng" dirty="0" smtClean="0">
                <a:solidFill>
                  <a:schemeClr val="tx2"/>
                </a:solidFill>
                <a:ea typeface="Arial Unicode MS" panose="020B0604020202020204" pitchFamily="50" charset="-128"/>
              </a:rPr>
              <a:t>Daihatsu </a:t>
            </a:r>
            <a:r>
              <a:rPr lang="ru-RU" altLang="ja-JP" sz="2800" u="sng" dirty="0" smtClean="0">
                <a:solidFill>
                  <a:schemeClr val="tx2"/>
                </a:solidFill>
                <a:ea typeface="Arial Unicode MS" panose="020B0604020202020204" pitchFamily="50" charset="-128"/>
              </a:rPr>
              <a:t>об отказе от </a:t>
            </a:r>
            <a:r>
              <a:rPr lang="ru-RU" altLang="ja-JP" sz="2800" i="1" u="sng" dirty="0" smtClean="0">
                <a:solidFill>
                  <a:schemeClr val="tx2"/>
                </a:solidFill>
                <a:ea typeface="Arial Unicode MS" panose="020B0604020202020204" pitchFamily="50" charset="-128"/>
              </a:rPr>
              <a:t>кэйрэцу</a:t>
            </a:r>
            <a:endParaRPr lang="en-US" altLang="ja-JP" sz="2800" i="1" u="sng" dirty="0" smtClean="0">
              <a:solidFill>
                <a:schemeClr val="tx2"/>
              </a:solidFill>
              <a:ea typeface="Arial Unicode MS" panose="020B0604020202020204" pitchFamily="50" charset="-128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9512" y="1557338"/>
            <a:ext cx="3672408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|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altLang="ja-JP" sz="2400" i="1" kern="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Кэйрэцу</a:t>
            </a: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: 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Высокие </a:t>
            </a:r>
            <a:r>
              <a:rPr lang="ru-RU" altLang="ja-JP" sz="2400" kern="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расходы</a:t>
            </a: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(15-20% от цены)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sz="2400" kern="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Несоответствие</a:t>
            </a: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новым условиям (зарубежные производители, развивающиеся рынки, развитие логистики)</a:t>
            </a:r>
            <a:endParaRPr lang="ru-RU" altLang="ja-JP" sz="2400" kern="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Решение </a:t>
            </a:r>
            <a:r>
              <a:rPr lang="en-US" altLang="ja-JP" sz="2400" kern="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Toyota</a:t>
            </a:r>
            <a:r>
              <a:rPr lang="ru-RU" altLang="ja-JP" sz="2400" kern="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о выкупе (51% акций) и </a:t>
            </a:r>
            <a:r>
              <a:rPr lang="ru-RU" altLang="ja-JP" sz="2400" kern="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использовании опыта</a:t>
            </a:r>
          </a:p>
        </p:txBody>
      </p:sp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051" y="1701800"/>
            <a:ext cx="5551562" cy="370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590770" y="5403408"/>
            <a:ext cx="439261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9pPr>
          </a:lstStyle>
          <a:p>
            <a:pPr algn="r" eaLnBrk="1" hangingPunct="1">
              <a:defRPr/>
            </a:pPr>
            <a:r>
              <a:rPr lang="en-US" altLang="ja-JP" sz="2000" dirty="0" smtClean="0">
                <a:ea typeface="Arial Unicode MS" pitchFamily="50" charset="-128"/>
              </a:rPr>
              <a:t>9 </a:t>
            </a:r>
            <a:r>
              <a:rPr lang="ru-RU" altLang="ja-JP" sz="2000" dirty="0" smtClean="0">
                <a:ea typeface="Arial Unicode MS" pitchFamily="50" charset="-128"/>
              </a:rPr>
              <a:t>июля 2014 г.: 35,2 км/л, первое место в мире. Цена 795 тыс. иен (6600 долларов) в баз. комплектации</a:t>
            </a:r>
            <a:endParaRPr lang="en-US" altLang="ja-JP" sz="2000" dirty="0" smtClean="0">
              <a:ea typeface="Arial Unicode MS" pitchFamily="50" charset="-128"/>
            </a:endParaRPr>
          </a:p>
        </p:txBody>
      </p:sp>
      <p:sp>
        <p:nvSpPr>
          <p:cNvPr id="8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44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0" t="36632" r="50921" b="46316"/>
          <a:stretch/>
        </p:blipFill>
        <p:spPr bwMode="auto">
          <a:xfrm>
            <a:off x="945092" y="1556790"/>
            <a:ext cx="7253816" cy="238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3" name="Rectangle 3"/>
          <p:cNvSpPr>
            <a:spLocks noChangeArrowheads="1"/>
          </p:cNvSpPr>
          <p:nvPr/>
        </p:nvSpPr>
        <p:spPr bwMode="auto">
          <a:xfrm>
            <a:off x="0" y="188913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lang="ru-RU" altLang="ja-JP" sz="3600" dirty="0">
                <a:solidFill>
                  <a:schemeClr val="tx2"/>
                </a:solidFill>
                <a:ea typeface="Arial Unicode MS" pitchFamily="50" charset="-128"/>
              </a:rPr>
              <a:t>Крупные компании: </a:t>
            </a:r>
            <a:br>
              <a:rPr lang="ru-RU" altLang="ja-JP" sz="3600" dirty="0">
                <a:solidFill>
                  <a:schemeClr val="tx2"/>
                </a:solidFill>
                <a:ea typeface="Arial Unicode MS" pitchFamily="50" charset="-128"/>
              </a:rPr>
            </a:br>
            <a:r>
              <a:rPr lang="ru-RU" altLang="ja-JP" sz="2800" u="sng" dirty="0" smtClean="0">
                <a:solidFill>
                  <a:schemeClr val="tx2"/>
                </a:solidFill>
                <a:ea typeface="Arial Unicode MS" pitchFamily="50" charset="-128"/>
              </a:rPr>
              <a:t>труд, рост нерегулярной занятости, поиск «3-го пути»</a:t>
            </a:r>
            <a:endParaRPr lang="en-US" altLang="ja-JP" sz="2800" u="sng" dirty="0" smtClean="0">
              <a:solidFill>
                <a:schemeClr val="tx2"/>
              </a:solidFill>
              <a:ea typeface="Arial Unicode MS" panose="020B0604020202020204" pitchFamily="50" charset="-128"/>
            </a:endParaRPr>
          </a:p>
        </p:txBody>
      </p:sp>
      <p:sp>
        <p:nvSpPr>
          <p:cNvPr id="27652" name="Line 6"/>
          <p:cNvSpPr>
            <a:spLocks noChangeShapeType="1"/>
          </p:cNvSpPr>
          <p:nvPr/>
        </p:nvSpPr>
        <p:spPr bwMode="auto">
          <a:xfrm flipV="1">
            <a:off x="4139952" y="2924944"/>
            <a:ext cx="3312368" cy="1368152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50838" y="4016375"/>
            <a:ext cx="844232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sz="1600" dirty="0" smtClean="0">
                <a:ea typeface="Arial Unicode MS" pitchFamily="50" charset="-128"/>
              </a:rPr>
              <a:t>2012-2015: </a:t>
            </a:r>
          </a:p>
          <a:p>
            <a:pPr marL="457200" lvl="1" indent="0" eaLnBrk="1" hangingPunct="1">
              <a:defRPr/>
            </a:pPr>
            <a:r>
              <a:rPr lang="ru-RU" altLang="ja-JP" sz="1600" dirty="0" smtClean="0">
                <a:solidFill>
                  <a:srgbClr val="FF0000"/>
                </a:solidFill>
                <a:ea typeface="Arial Unicode MS" pitchFamily="50" charset="-128"/>
              </a:rPr>
              <a:t>рост</a:t>
            </a:r>
            <a:r>
              <a:rPr lang="ru-RU" altLang="ja-JP" sz="1600" dirty="0" smtClean="0">
                <a:ea typeface="Arial Unicode MS" pitchFamily="50" charset="-128"/>
              </a:rPr>
              <a:t> числа занятых на 1,2% (</a:t>
            </a:r>
            <a:r>
              <a:rPr lang="ru-RU" altLang="ja-JP" sz="1600" dirty="0" smtClean="0">
                <a:solidFill>
                  <a:srgbClr val="FF0000"/>
                </a:solidFill>
                <a:ea typeface="Arial Unicode MS" pitchFamily="50" charset="-128"/>
              </a:rPr>
              <a:t>врем</a:t>
            </a:r>
            <a:r>
              <a:rPr lang="ru-RU" altLang="ja-JP" sz="1600" dirty="0" smtClean="0">
                <a:ea typeface="Arial Unicode MS" pitchFamily="50" charset="-128"/>
              </a:rPr>
              <a:t>.+5%, пост.-1,6%); </a:t>
            </a:r>
            <a:r>
              <a:rPr lang="ru-RU" altLang="ja-JP" sz="1600" dirty="0" smtClean="0">
                <a:solidFill>
                  <a:srgbClr val="FF0000"/>
                </a:solidFill>
                <a:ea typeface="Arial Unicode MS" pitchFamily="50" charset="-128"/>
              </a:rPr>
              <a:t>падение</a:t>
            </a:r>
            <a:r>
              <a:rPr lang="ru-RU" altLang="ja-JP" sz="1600" dirty="0" smtClean="0">
                <a:ea typeface="Arial Unicode MS" pitchFamily="50" charset="-128"/>
              </a:rPr>
              <a:t> средней реальной зарплаты на 3,6%; повышение мин.почас.зарплаты на 18 иен (май 2015); закон </a:t>
            </a:r>
            <a:r>
              <a:rPr lang="ru-RU" altLang="ja-JP" sz="1600" dirty="0">
                <a:ea typeface="Arial Unicode MS" pitchFamily="50" charset="-128"/>
              </a:rPr>
              <a:t>о сокращении возможного срока врем.занятости до </a:t>
            </a:r>
            <a:r>
              <a:rPr lang="ru-RU" altLang="ja-JP" sz="1600" dirty="0" smtClean="0">
                <a:ea typeface="Arial Unicode MS" pitchFamily="50" charset="-128"/>
              </a:rPr>
              <a:t>5 лет (июнь 2015)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sz="1600" dirty="0" smtClean="0">
                <a:ea typeface="Arial Unicode MS" pitchFamily="50" charset="-128"/>
              </a:rPr>
              <a:t>2016-2017:</a:t>
            </a:r>
          </a:p>
          <a:p>
            <a:pPr lvl="1" eaLnBrk="1" hangingPunct="1">
              <a:defRPr/>
            </a:pPr>
            <a:r>
              <a:rPr lang="ru-RU" altLang="ja-JP" sz="1600" dirty="0" smtClean="0">
                <a:ea typeface="Arial Unicode MS" pitchFamily="50" charset="-128"/>
              </a:rPr>
              <a:t>повышение спроса на труд, </a:t>
            </a:r>
            <a:r>
              <a:rPr lang="ru-RU" altLang="ja-JP" sz="1600" dirty="0" smtClean="0">
                <a:solidFill>
                  <a:srgbClr val="FF0000"/>
                </a:solidFill>
                <a:ea typeface="Arial Unicode MS" panose="020B0604020202020204" pitchFamily="50" charset="-128"/>
              </a:rPr>
              <a:t>изменение</a:t>
            </a:r>
            <a:r>
              <a:rPr lang="ru-RU" altLang="ja-JP" sz="1600" dirty="0" smtClean="0">
                <a:ea typeface="Arial Unicode MS" panose="020B0604020202020204" pitchFamily="50" charset="-128"/>
              </a:rPr>
              <a:t> темпов роста регулярной и нерег.занятости, гос.политика «ограниченной рег.занятости», всплеск интереса к повышению </a:t>
            </a:r>
            <a:r>
              <a:rPr lang="ru-RU" altLang="ja-JP" sz="1600" dirty="0" smtClean="0">
                <a:solidFill>
                  <a:srgbClr val="FF0000"/>
                </a:solidFill>
                <a:ea typeface="Arial Unicode MS" panose="020B0604020202020204" pitchFamily="50" charset="-128"/>
              </a:rPr>
              <a:t>производительности </a:t>
            </a:r>
          </a:p>
          <a:p>
            <a:pPr lvl="1" eaLnBrk="1" hangingPunct="1">
              <a:defRPr/>
            </a:pPr>
            <a:endParaRPr lang="en-US" altLang="ja-JP" sz="1600" dirty="0" smtClean="0">
              <a:solidFill>
                <a:srgbClr val="FF0000"/>
              </a:solidFill>
              <a:ea typeface="Arial Unicode MS" panose="020B0604020202020204" pitchFamily="50" charset="-128"/>
            </a:endParaRPr>
          </a:p>
          <a:p>
            <a:pPr lvl="1" eaLnBrk="1" hangingPunct="1">
              <a:defRPr/>
            </a:pPr>
            <a:r>
              <a:rPr lang="ru-RU" altLang="ja-JP" dirty="0" smtClean="0">
                <a:solidFill>
                  <a:srgbClr val="FF0000"/>
                </a:solidFill>
                <a:ea typeface="Arial Unicode MS" panose="020B0604020202020204" pitchFamily="50" charset="-128"/>
              </a:rPr>
              <a:t>→ перелом тенденции расширения нерег.занятости?</a:t>
            </a:r>
            <a:endParaRPr lang="ru-RU" altLang="ja-JP" dirty="0">
              <a:solidFill>
                <a:srgbClr val="FF0000"/>
              </a:solidFill>
              <a:ea typeface="Arial Unicode MS" panose="020B0604020202020204" pitchFamily="50" charset="-128"/>
            </a:endParaRPr>
          </a:p>
        </p:txBody>
      </p:sp>
      <p:sp>
        <p:nvSpPr>
          <p:cNvPr id="8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45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Крупные компании: </a:t>
            </a: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/>
            </a:r>
            <a:b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события года (</a:t>
            </a:r>
            <a:r>
              <a:rPr lang="en-US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Japan Times</a:t>
            </a: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2017)</a:t>
            </a:r>
            <a:endParaRPr lang="en-US" altLang="ja-JP" sz="2800" u="sng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325349" y="6381328"/>
            <a:ext cx="76594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ja-JP" sz="2000" dirty="0" smtClean="0"/>
              <a:t>А также: </a:t>
            </a:r>
            <a:r>
              <a:rPr lang="ru-RU" altLang="ja-JP" sz="2000" dirty="0" smtClean="0">
                <a:solidFill>
                  <a:srgbClr val="FF0000"/>
                </a:solidFill>
              </a:rPr>
              <a:t>новые лидеры, новые компании, новые технологии... 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2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46</a:t>
            </a:fld>
            <a:endParaRPr lang="en-US" altLang="ja-JP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79512" y="1700808"/>
            <a:ext cx="871296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|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ru-RU" altLang="ja-JP" sz="1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Скандалы в области контроля качества (</a:t>
            </a:r>
            <a:r>
              <a:rPr lang="en-US" altLang="ja-JP" sz="1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Kobe Steel, Toray, Mitsubishi Materials</a:t>
            </a:r>
            <a:r>
              <a:rPr lang="ru-RU" altLang="ja-JP" sz="1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).</a:t>
            </a:r>
            <a:endParaRPr lang="en-US" altLang="ja-JP" sz="1600" kern="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ru-RU" altLang="ja-JP" sz="1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Кризис </a:t>
            </a:r>
            <a:r>
              <a:rPr lang="en-US" altLang="ja-JP" sz="1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Toshiba</a:t>
            </a:r>
            <a:r>
              <a:rPr lang="ru-RU" altLang="ja-JP" sz="1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(отдельный слайд)</a:t>
            </a:r>
            <a:endParaRPr lang="en-US" altLang="ja-JP" sz="1600" kern="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ru-RU" altLang="ja-JP" sz="1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Контроль качества автомобилей нелицензированными работниками (</a:t>
            </a:r>
            <a:r>
              <a:rPr lang="en-US" altLang="ja-JP" sz="1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Nissan, Subaru</a:t>
            </a:r>
            <a:r>
              <a:rPr lang="ru-RU" altLang="ja-JP" sz="1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</a:t>
            </a:r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ru-RU" altLang="ja-JP" sz="1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Заключение соглашения об экономическом партнерстве с ЕС, выход США из Транстихоокеанского партнерства (ТТП), усилия Японии по сохранению договоренностей ТТП  в урезанном варианте без главной страны</a:t>
            </a:r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ru-RU" altLang="ja-JP" sz="1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Банкротство производителя автомобильных подушек безопасности </a:t>
            </a:r>
            <a:r>
              <a:rPr lang="en-US" altLang="ja-JP" sz="1600" kern="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Takata</a:t>
            </a:r>
            <a:r>
              <a:rPr lang="en-US" altLang="ja-JP" sz="1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(</a:t>
            </a:r>
            <a:r>
              <a:rPr lang="ru-RU" altLang="ja-JP" sz="1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крупнейшее банкротство в производительном секторе со времен войны)</a:t>
            </a:r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ru-RU" altLang="ja-JP" sz="1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Синхронное повышение цен транспортными компаниями за доставку посылок и грузов (</a:t>
            </a:r>
            <a:r>
              <a:rPr lang="en-US" altLang="ja-JP" sz="1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Yamato, Sagawa)</a:t>
            </a:r>
            <a:r>
              <a:rPr lang="ru-RU" altLang="ja-JP" sz="1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впервые за 23 года</a:t>
            </a:r>
            <a:endParaRPr lang="en-US" altLang="ja-JP" sz="1600" kern="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ru-RU" altLang="ja-JP" sz="1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Резкий взлет </a:t>
            </a:r>
            <a:r>
              <a:rPr lang="en-US" altLang="ja-JP" sz="1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Bitcoin</a:t>
            </a:r>
            <a:r>
              <a:rPr lang="ru-RU" altLang="ja-JP" sz="1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повышение стоимости в 17 раз (в Японии </a:t>
            </a:r>
            <a:r>
              <a:rPr lang="en-US" altLang="ja-JP" sz="1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Bitcoin</a:t>
            </a:r>
            <a:r>
              <a:rPr lang="ru-RU" altLang="ja-JP" sz="1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является официально признанным расчетным средством)</a:t>
            </a:r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ru-RU" altLang="ja-JP" sz="1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Принятие закона о </a:t>
            </a:r>
            <a:r>
              <a:rPr lang="ru-RU" altLang="ja-JP" sz="1600" i="1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минпаку</a:t>
            </a:r>
            <a:r>
              <a:rPr lang="ru-RU" altLang="ja-JP" sz="1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(краткосрочной сдаче внаем частного жилья для туристов), вступление закона в силу в июне 2018 г.</a:t>
            </a:r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ru-RU" altLang="ja-JP" sz="1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Глобальный «электро-сдвиг» в автомобильной отрасли, решения Франции, Великобритании и Китая о завершении продаж обычных автомобилей к 2040 г. (отдельный слайд)</a:t>
            </a:r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ru-RU" altLang="ja-JP" sz="1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Начало массовых продаж «умных колонок» </a:t>
            </a:r>
            <a:r>
              <a:rPr lang="en-US" altLang="ja-JP" sz="1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(smart speakers: Amazon Echo, Google Home, Line </a:t>
            </a:r>
            <a:r>
              <a:rPr lang="en-US" altLang="ja-JP" sz="1600" kern="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Clova</a:t>
            </a:r>
            <a:r>
              <a:rPr lang="en-US" altLang="ja-JP" sz="1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Wave)</a:t>
            </a:r>
            <a:r>
              <a:rPr lang="ru-RU" altLang="ja-JP" sz="1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которые представляют собой крупный шаг в переходе от клавиатурного к голосовому общению с компьютерами.</a:t>
            </a:r>
            <a:endParaRPr lang="en-US" altLang="ja-JP" sz="1600" kern="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74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ru-RU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Крупные компании: </a:t>
            </a:r>
            <a:br>
              <a:rPr lang="ru-RU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новые лидеры, </a:t>
            </a:r>
            <a:r>
              <a:rPr lang="ru-RU" altLang="ja-JP" sz="2800" u="sng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(Хироси МИКИТАНИ, необходимость венчурной экосистемы)</a:t>
            </a:r>
            <a:endParaRPr lang="en-US" altLang="ja-JP" sz="2800" u="sng" kern="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38060" y="5085184"/>
            <a:ext cx="85689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ru-RU" altLang="ja-JP" dirty="0" smtClean="0">
                <a:solidFill>
                  <a:srgbClr val="FF0000"/>
                </a:solidFill>
                <a:ea typeface="Arial Unicode MS" pitchFamily="50" charset="-128"/>
              </a:rPr>
              <a:t>Экосистема</a:t>
            </a:r>
            <a:r>
              <a:rPr lang="ru-RU" altLang="ja-JP" dirty="0" smtClean="0">
                <a:ea typeface="Arial Unicode MS" pitchFamily="50" charset="-128"/>
              </a:rPr>
              <a:t> для венчурного бизнеса: университеты, готовящие тысячи креативных инженеров (примеры: </a:t>
            </a:r>
            <a:r>
              <a:rPr lang="en-US" altLang="ja-JP" dirty="0" smtClean="0">
                <a:ea typeface="Arial Unicode MS" pitchFamily="50" charset="-128"/>
              </a:rPr>
              <a:t>MIT, IIT</a:t>
            </a:r>
            <a:r>
              <a:rPr lang="ru-RU" altLang="ja-JP" dirty="0" smtClean="0">
                <a:ea typeface="Arial Unicode MS" pitchFamily="50" charset="-128"/>
              </a:rPr>
              <a:t>), система финансирования венчуров и стартапов, платежеспособный спрос на продукцию венчуров)</a:t>
            </a:r>
            <a:endParaRPr lang="en-US" altLang="ja-JP" dirty="0" smtClean="0">
              <a:ea typeface="Arial Unicode MS" pitchFamily="50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216" y="1757919"/>
            <a:ext cx="5760639" cy="332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47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5432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Крупные компании: </a:t>
            </a:r>
            <a:br>
              <a:rPr lang="ru-RU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новые истории успеха (</a:t>
            </a:r>
            <a:r>
              <a:rPr lang="en-US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DMM.com</a:t>
            </a: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</a:t>
            </a:r>
            <a:endParaRPr lang="en-US" altLang="ja-JP" sz="2800" u="sng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" r="8515" b="6696"/>
          <a:stretch/>
        </p:blipFill>
        <p:spPr bwMode="auto">
          <a:xfrm>
            <a:off x="4499992" y="1551345"/>
            <a:ext cx="4546121" cy="349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23851" y="1479550"/>
            <a:ext cx="4032126" cy="537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|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ja-JP" sz="2400" kern="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Креативный</a:t>
            </a: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персонал: одноклассники без университетского образования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ja-JP" sz="2400" kern="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Финансы</a:t>
            </a: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сбыт: старт на рынке эротических фильмов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ja-JP" sz="2400" kern="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Стратегия</a:t>
            </a: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: исследование рынка, выбор сферы с наименьшими затратами, отказ от пожизненной занятости и повышения зарплаты в зависимости от возраста, диверсификация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altLang="ja-JP" sz="1600" kern="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3851920" y="5157192"/>
            <a:ext cx="51941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80000"/>
              </a:lnSpc>
              <a:defRPr/>
            </a:pPr>
            <a:r>
              <a:rPr lang="en-US" altLang="ja-JP" sz="2000" kern="0" dirty="0" smtClean="0">
                <a:solidFill>
                  <a:srgbClr val="57472B"/>
                </a:solidFill>
              </a:rPr>
              <a:t>DMM.com: </a:t>
            </a:r>
            <a:r>
              <a:rPr lang="ru-RU" altLang="ja-JP" sz="2000" kern="0" dirty="0" smtClean="0">
                <a:solidFill>
                  <a:srgbClr val="57472B"/>
                </a:solidFill>
              </a:rPr>
              <a:t>компьютерные игры, 3</a:t>
            </a:r>
            <a:r>
              <a:rPr lang="en-US" altLang="ja-JP" sz="2000" kern="0" dirty="0" smtClean="0">
                <a:solidFill>
                  <a:srgbClr val="57472B"/>
                </a:solidFill>
              </a:rPr>
              <a:t>D </a:t>
            </a:r>
            <a:r>
              <a:rPr lang="ru-RU" altLang="ja-JP" sz="2000" kern="0" dirty="0" smtClean="0">
                <a:solidFill>
                  <a:srgbClr val="57472B"/>
                </a:solidFill>
              </a:rPr>
              <a:t>принтеры, онлайн-образование, солнечные панели, валютные операции. </a:t>
            </a:r>
          </a:p>
          <a:p>
            <a:pPr lvl="0" algn="r">
              <a:lnSpc>
                <a:spcPct val="80000"/>
              </a:lnSpc>
              <a:defRPr/>
            </a:pPr>
            <a:r>
              <a:rPr lang="ru-RU" altLang="ja-JP" sz="2000" kern="0" dirty="0" smtClean="0">
                <a:solidFill>
                  <a:srgbClr val="57472B"/>
                </a:solidFill>
              </a:rPr>
              <a:t>«Никкэй-Бизнес</a:t>
            </a:r>
            <a:r>
              <a:rPr lang="ru-RU" altLang="ja-JP" sz="2000" kern="0" dirty="0">
                <a:solidFill>
                  <a:srgbClr val="57472B"/>
                </a:solidFill>
              </a:rPr>
              <a:t>», </a:t>
            </a:r>
            <a:r>
              <a:rPr lang="en-US" altLang="ja-JP" sz="2000" kern="0" dirty="0" smtClean="0">
                <a:solidFill>
                  <a:srgbClr val="57472B"/>
                </a:solidFill>
              </a:rPr>
              <a:t>11</a:t>
            </a:r>
            <a:r>
              <a:rPr lang="ru-RU" altLang="ja-JP" sz="2000" kern="0" dirty="0" smtClean="0">
                <a:solidFill>
                  <a:srgbClr val="57472B"/>
                </a:solidFill>
              </a:rPr>
              <a:t> </a:t>
            </a:r>
            <a:r>
              <a:rPr lang="ru-RU" altLang="ja-JP" sz="2000" kern="0" dirty="0">
                <a:solidFill>
                  <a:srgbClr val="57472B"/>
                </a:solidFill>
              </a:rPr>
              <a:t>января 2016 г.</a:t>
            </a:r>
            <a:endParaRPr lang="en-US" altLang="ja-JP" sz="2000" kern="0" dirty="0">
              <a:solidFill>
                <a:srgbClr val="57472B"/>
              </a:solidFill>
            </a:endParaRPr>
          </a:p>
        </p:txBody>
      </p:sp>
      <p:sp>
        <p:nvSpPr>
          <p:cNvPr id="8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48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1145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Крупные компании: </a:t>
            </a:r>
            <a:br>
              <a:rPr lang="ru-RU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новые истории провала (</a:t>
            </a:r>
            <a:r>
              <a:rPr lang="en-US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Toshiba</a:t>
            </a: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</a:t>
            </a:r>
            <a:endParaRPr lang="en-US" altLang="ja-JP" sz="2800" u="sng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9512" y="1479550"/>
            <a:ext cx="4464496" cy="526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|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История </a:t>
            </a:r>
            <a:r>
              <a:rPr lang="ru-RU" altLang="ja-JP" sz="2400" kern="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 </a:t>
            </a: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1875 </a:t>
            </a:r>
            <a:r>
              <a:rPr lang="ru-RU" altLang="ja-JP" sz="2400" kern="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г., </a:t>
            </a: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производитель широкой гаммы изделий тяжелой и электронной пр-ти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Покупка американского производителя АЭС </a:t>
            </a:r>
            <a:r>
              <a:rPr lang="en-US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Westinghouse </a:t>
            </a: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(2006), убытки в 25 млрд долл., попытки </a:t>
            </a:r>
            <a:r>
              <a:rPr lang="ru-RU" altLang="ja-JP" sz="2400" kern="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скрыть потери</a:t>
            </a: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задержка с предоставлением ауд.отчета, угроза делистинга</a:t>
            </a:r>
            <a:endParaRPr lang="ru-RU" altLang="ja-JP" sz="1600" kern="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Необходимость продать производство микросхем и покрыть потери до марта 2018 г.</a:t>
            </a:r>
            <a:endParaRPr lang="ru-RU" altLang="ja-JP" sz="2400" kern="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666194" y="4665924"/>
            <a:ext cx="4325013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en-US" altLang="ja-JP" sz="2400" kern="0" dirty="0" smtClean="0">
                <a:solidFill>
                  <a:srgbClr val="57472B"/>
                </a:solidFill>
              </a:rPr>
              <a:t>Toshiba</a:t>
            </a:r>
            <a:r>
              <a:rPr lang="ru-RU" altLang="ja-JP" sz="2400" kern="0" dirty="0" smtClean="0">
                <a:solidFill>
                  <a:srgbClr val="57472B"/>
                </a:solidFill>
              </a:rPr>
              <a:t>:</a:t>
            </a:r>
          </a:p>
          <a:p>
            <a:pPr lvl="0">
              <a:lnSpc>
                <a:spcPct val="80000"/>
              </a:lnSpc>
              <a:defRPr/>
            </a:pPr>
            <a:r>
              <a:rPr lang="ru-RU" altLang="ja-JP" sz="2400" kern="0" dirty="0" smtClean="0">
                <a:solidFill>
                  <a:srgbClr val="57472B"/>
                </a:solidFill>
              </a:rPr>
              <a:t>«Начинаем работать по-новому» (30 июня 2017 г.): </a:t>
            </a:r>
            <a:r>
              <a:rPr lang="en-US" altLang="ja-JP" sz="2400" kern="0" dirty="0" smtClean="0">
                <a:solidFill>
                  <a:srgbClr val="57472B"/>
                </a:solidFill>
              </a:rPr>
              <a:t>153</a:t>
            </a:r>
            <a:r>
              <a:rPr lang="ru-RU" altLang="ja-JP" sz="2400" kern="0" dirty="0" smtClean="0">
                <a:solidFill>
                  <a:srgbClr val="57472B"/>
                </a:solidFill>
              </a:rPr>
              <a:t> тыс.занятых, </a:t>
            </a:r>
            <a:r>
              <a:rPr lang="en-US" altLang="ja-JP" sz="2400" kern="0" dirty="0" smtClean="0">
                <a:solidFill>
                  <a:srgbClr val="57472B"/>
                </a:solidFill>
              </a:rPr>
              <a:t>4</a:t>
            </a:r>
            <a:r>
              <a:rPr lang="ru-RU" altLang="ja-JP" sz="2400" kern="0" dirty="0">
                <a:solidFill>
                  <a:srgbClr val="57472B"/>
                </a:solidFill>
              </a:rPr>
              <a:t>,</a:t>
            </a:r>
            <a:r>
              <a:rPr lang="ru-RU" altLang="ja-JP" sz="2400" kern="0" dirty="0" smtClean="0">
                <a:solidFill>
                  <a:srgbClr val="57472B"/>
                </a:solidFill>
              </a:rPr>
              <a:t>8 трлн иен (около </a:t>
            </a:r>
            <a:r>
              <a:rPr lang="en-US" altLang="ja-JP" sz="2400" kern="0" dirty="0" smtClean="0">
                <a:solidFill>
                  <a:srgbClr val="57472B"/>
                </a:solidFill>
              </a:rPr>
              <a:t>45</a:t>
            </a:r>
            <a:r>
              <a:rPr lang="ru-RU" altLang="ja-JP" sz="2400" kern="0" dirty="0" smtClean="0">
                <a:solidFill>
                  <a:srgbClr val="57472B"/>
                </a:solidFill>
              </a:rPr>
              <a:t> млрд долл) продаж</a:t>
            </a:r>
          </a:p>
          <a:p>
            <a:pPr lvl="0">
              <a:lnSpc>
                <a:spcPct val="80000"/>
              </a:lnSpc>
              <a:defRPr/>
            </a:pPr>
            <a:r>
              <a:rPr lang="en-US" altLang="ja-JP" sz="2400" kern="0" dirty="0">
                <a:solidFill>
                  <a:srgbClr val="57472B"/>
                </a:solidFill>
              </a:rPr>
              <a:t>www.toshiba.co.jp</a:t>
            </a:r>
            <a:endParaRPr lang="ru-RU" altLang="ja-JP" sz="2400" kern="0" dirty="0" smtClean="0">
              <a:solidFill>
                <a:srgbClr val="57472B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2" t="15448" r="21207" b="20827"/>
          <a:stretch/>
        </p:blipFill>
        <p:spPr bwMode="auto">
          <a:xfrm>
            <a:off x="4381813" y="1556792"/>
            <a:ext cx="4609394" cy="309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49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21229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3" t="14746" r="32239" b="2746"/>
          <a:stretch/>
        </p:blipFill>
        <p:spPr bwMode="auto">
          <a:xfrm>
            <a:off x="4331566" y="1"/>
            <a:ext cx="48124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14897" r="33664" b="698"/>
          <a:stretch/>
        </p:blipFill>
        <p:spPr bwMode="auto">
          <a:xfrm>
            <a:off x="0" y="1"/>
            <a:ext cx="4376361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6912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Крупные компании: </a:t>
            </a:r>
            <a:br>
              <a:rPr lang="ru-RU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новые деловые альянсы (</a:t>
            </a:r>
            <a:r>
              <a:rPr lang="en-US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Toyota</a:t>
            </a: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</a:t>
            </a: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Mazda</a:t>
            </a: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</a:t>
            </a:r>
            <a:endParaRPr lang="en-US" altLang="ja-JP" sz="2800" u="sng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9512" y="1479550"/>
            <a:ext cx="5040560" cy="526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|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Автомобильная отрасль: технологии (электропривод, беспилотные авт.), участники (</a:t>
            </a:r>
            <a:r>
              <a:rPr lang="en-US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Google, Tesla)</a:t>
            </a: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регулирование (ЕС, США)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Содержание сделки: обмен акциями(</a:t>
            </a:r>
            <a:r>
              <a:rPr lang="en-US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Toyota </a:t>
            </a: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5,05%, </a:t>
            </a:r>
            <a:r>
              <a:rPr lang="en-US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Mazda</a:t>
            </a: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0,5%), производство гибридов, сотрудничество на рынке США</a:t>
            </a:r>
            <a:endParaRPr lang="ru-RU" altLang="ja-JP" sz="1600" kern="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Стратегия монополизации активов и создания </a:t>
            </a:r>
            <a:r>
              <a:rPr lang="ru-RU" altLang="ja-JP" sz="2400" kern="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глобального делового альянса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ru-RU" altLang="ja-JP" sz="2400" kern="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ru-RU" altLang="ja-JP" sz="2400" i="1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Тюнити Синбун</a:t>
            </a: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5 августа 2017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altLang="ja-JP" sz="2400" kern="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www.chunichi.co.jp</a:t>
            </a:r>
            <a:endParaRPr lang="ru-RU" altLang="ja-JP" sz="2400" kern="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58217"/>
            <a:ext cx="3672408" cy="486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50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7684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9" t="28421" r="30789" b="35789"/>
          <a:stretch/>
        </p:blipFill>
        <p:spPr bwMode="auto">
          <a:xfrm>
            <a:off x="5364088" y="4437112"/>
            <a:ext cx="3638178" cy="216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Крупные компании: </a:t>
            </a:r>
            <a:br>
              <a:rPr lang="ru-RU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новые методы рекрутинга специалистов </a:t>
            </a:r>
            <a:r>
              <a:rPr lang="en-US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IT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1479550"/>
            <a:ext cx="5364088" cy="537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|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Toyota</a:t>
            </a: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: «</a:t>
            </a:r>
            <a:r>
              <a:rPr lang="ru-RU" altLang="ja-JP" sz="2400" kern="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хотим</a:t>
            </a: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специалистов не из американской, а </a:t>
            </a:r>
            <a:r>
              <a:rPr lang="ru-RU" altLang="ja-JP" sz="2400" kern="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из японской </a:t>
            </a: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«Силиконовой долины»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Иокогама-Кавасаки, ж/д линия Намбу известна концентрацией </a:t>
            </a:r>
            <a:r>
              <a:rPr lang="en-US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IT </a:t>
            </a: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центров (</a:t>
            </a:r>
            <a:r>
              <a:rPr lang="en-US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NEC, Fujitsu, Canon, Toshiba, Nittetsu)</a:t>
            </a: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благодаря структурной перестройке г.Кавасаки (9% занятых - </a:t>
            </a:r>
            <a:r>
              <a:rPr lang="en-US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IT</a:t>
            </a: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отрасль)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Высокий спрос и дефицит специалистов </a:t>
            </a:r>
            <a:r>
              <a:rPr lang="en-US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IT</a:t>
            </a: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малая иммиграция из-за низких зарплат и закон.ограничений</a:t>
            </a:r>
          </a:p>
          <a:p>
            <a:pPr marL="0" indent="0" algn="r" eaLnBrk="1" hangingPunct="1">
              <a:lnSpc>
                <a:spcPct val="80000"/>
              </a:lnSpc>
              <a:buNone/>
              <a:defRPr/>
            </a:pPr>
            <a:endParaRPr lang="en-US" altLang="ja-JP" sz="1000" kern="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0" indent="0" algn="r" eaLnBrk="1" hangingPunct="1">
              <a:lnSpc>
                <a:spcPct val="80000"/>
              </a:lnSpc>
              <a:buNone/>
              <a:defRPr/>
            </a:pPr>
            <a:r>
              <a:rPr lang="en-US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NHK</a:t>
            </a: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</a:t>
            </a:r>
            <a:r>
              <a:rPr lang="en-US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9</a:t>
            </a: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августа 2017</a:t>
            </a:r>
          </a:p>
          <a:p>
            <a:pPr marL="0" indent="0" algn="r" eaLnBrk="1" hangingPunct="1">
              <a:lnSpc>
                <a:spcPct val="80000"/>
              </a:lnSpc>
              <a:buNone/>
              <a:defRPr/>
            </a:pPr>
            <a:r>
              <a:rPr lang="en-US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www9.nhk.or.jp</a:t>
            </a:r>
            <a:endParaRPr lang="ru-RU" altLang="ja-JP" sz="2400" kern="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1479550"/>
            <a:ext cx="3638178" cy="297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51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5750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Крупные компании: </a:t>
            </a:r>
            <a:br>
              <a:rPr lang="ru-RU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новые направления эволюции ритейла («конбини»)</a:t>
            </a:r>
            <a:endParaRPr lang="en-US" altLang="ja-JP" sz="2800" u="sng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9512" y="5013176"/>
            <a:ext cx="8964488" cy="184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|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ru-RU" altLang="ja-JP" sz="2400" kern="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Сетевые</a:t>
            </a: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магазины товаров повседневного спроса: кафе, киоски, интернет-ритейлинг, «маскировка» в исторических кварталах, предоставление общественных услуг (справок, деклараций и т.п.), диверсификация, авторасчет и т.д.</a:t>
            </a:r>
            <a:endParaRPr lang="ru-RU" altLang="ja-JP" sz="2400" kern="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NHK</a:t>
            </a: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27 июля 2017, </a:t>
            </a:r>
            <a:r>
              <a:rPr lang="en-US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www.nhk.or.jp</a:t>
            </a:r>
            <a:endParaRPr lang="ru-RU" altLang="ja-JP" sz="2400" kern="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5"/>
          <a:stretch/>
        </p:blipFill>
        <p:spPr bwMode="auto">
          <a:xfrm>
            <a:off x="6804046" y="1257300"/>
            <a:ext cx="2339954" cy="330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9" t="42620" r="36552" b="32361"/>
          <a:stretch/>
        </p:blipFill>
        <p:spPr bwMode="auto">
          <a:xfrm>
            <a:off x="3382263" y="1257300"/>
            <a:ext cx="3172030" cy="183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300"/>
            <a:ext cx="3153963" cy="177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91258"/>
            <a:ext cx="3275856" cy="1842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40968"/>
            <a:ext cx="3187481" cy="179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52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7059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Сфера услуг: </a:t>
            </a: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необходимость перемен</a:t>
            </a:r>
            <a:endParaRPr lang="en-US" altLang="ja-JP" sz="2800" u="sng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9512" y="5733256"/>
            <a:ext cx="8964488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|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ru-RU" altLang="ja-JP" sz="2400" kern="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Необходимость отказа </a:t>
            </a:r>
            <a:r>
              <a:rPr lang="ru-RU" altLang="ja-JP" sz="2400" kern="0" dirty="0" smtClean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от традиционной модели и прошлых представлений о «японском сервисе»</a:t>
            </a:r>
            <a:endParaRPr lang="ru-RU" altLang="ja-JP" sz="2400" kern="0" dirty="0">
              <a:solidFill>
                <a:schemeClr val="tx2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ru-RU" altLang="ja-JP" sz="2400" i="1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Никкэй Бидзинэсу</a:t>
            </a: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22 января 2018</a:t>
            </a:r>
            <a:endParaRPr lang="ru-RU" altLang="ja-JP" sz="2400" kern="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 </a:t>
            </a:r>
          </a:p>
        </p:txBody>
      </p:sp>
      <p:sp>
        <p:nvSpPr>
          <p:cNvPr id="12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53</a:t>
            </a:fld>
            <a:endParaRPr lang="en-US" altLang="ja-JP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6138" r="39483" b="6345"/>
          <a:stretch/>
        </p:blipFill>
        <p:spPr bwMode="auto">
          <a:xfrm>
            <a:off x="-1" y="1213944"/>
            <a:ext cx="3247697" cy="443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t="25760" r="22069" b="9931"/>
          <a:stretch/>
        </p:blipFill>
        <p:spPr bwMode="auto">
          <a:xfrm>
            <a:off x="3358598" y="1213944"/>
            <a:ext cx="5785402" cy="315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358598" y="4437112"/>
            <a:ext cx="5735630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|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ru-RU" altLang="ja-JP" sz="2400" kern="0" dirty="0" smtClean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Низкая производительность в сфере услуг</a:t>
            </a:r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ru-RU" altLang="ja-JP" sz="2400" kern="0" dirty="0" smtClean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Новые запросы потребителей</a:t>
            </a:r>
            <a:endParaRPr lang="ru-RU" altLang="ja-JP" sz="2400" kern="0" dirty="0">
              <a:solidFill>
                <a:schemeClr val="tx2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815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Сфера услуг: </a:t>
            </a: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изменение запросов</a:t>
            </a:r>
            <a:endParaRPr lang="en-US" altLang="ja-JP" sz="2800" u="sng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9512" y="5733256"/>
            <a:ext cx="8964488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|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ru-RU" altLang="ja-JP" sz="2000" kern="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Традиционные методы </a:t>
            </a:r>
            <a:r>
              <a:rPr lang="ru-RU" altLang="ja-JP" sz="2000" kern="0" dirty="0" smtClean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обслуживания </a:t>
            </a:r>
            <a:r>
              <a:rPr lang="ru-RU" altLang="ja-JP" sz="2000" kern="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не достигают цели</a:t>
            </a:r>
            <a:r>
              <a:rPr lang="ru-RU" altLang="ja-JP" sz="2000" kern="0" dirty="0" smtClean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: излишнее внимание к упаковке, навязчивое отношение продавцов, проводы покупателей до дверей, излишние посещения «горничных» в номерах гостиниц и т.п.</a:t>
            </a:r>
            <a:endParaRPr lang="ru-RU" altLang="ja-JP" sz="2000" kern="0" dirty="0">
              <a:solidFill>
                <a:schemeClr val="tx2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 </a:t>
            </a:r>
          </a:p>
        </p:txBody>
      </p:sp>
      <p:sp>
        <p:nvSpPr>
          <p:cNvPr id="12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54</a:t>
            </a:fld>
            <a:endParaRPr lang="en-US" altLang="ja-JP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1167" r="23021" b="3833"/>
          <a:stretch/>
        </p:blipFill>
        <p:spPr bwMode="auto">
          <a:xfrm>
            <a:off x="1317137" y="1214192"/>
            <a:ext cx="6758511" cy="4519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5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Сфера услуг: </a:t>
            </a: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изменение политики компаний</a:t>
            </a:r>
            <a:endParaRPr lang="en-US" altLang="ja-JP" sz="2800" u="sng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99530" y="5445224"/>
            <a:ext cx="8964488" cy="126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|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ru-RU" altLang="ja-JP" sz="20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Вместо сохранения традиционных подходов и видов услуг: анкетирование покупателей, выявление предпочтений, </a:t>
            </a:r>
            <a:r>
              <a:rPr lang="ru-RU" altLang="ja-JP" sz="2000" kern="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поиск новых методов</a:t>
            </a:r>
            <a:r>
              <a:rPr lang="ru-RU" altLang="ja-JP" sz="20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обслуживания во всех типах компаний (от самого известного в Японии традиционного отеля с стиле «рёкан» до бюджетного ресторана быстрого обслуживания).</a:t>
            </a:r>
            <a:endParaRPr lang="ru-RU" altLang="ja-JP" sz="2000" kern="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 </a:t>
            </a:r>
          </a:p>
        </p:txBody>
      </p:sp>
      <p:sp>
        <p:nvSpPr>
          <p:cNvPr id="12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55</a:t>
            </a:fld>
            <a:endParaRPr lang="en-US" altLang="ja-JP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t="15724" r="17652" b="1281"/>
          <a:stretch/>
        </p:blipFill>
        <p:spPr bwMode="auto">
          <a:xfrm>
            <a:off x="1576258" y="1278688"/>
            <a:ext cx="6170996" cy="39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74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Сфера услуг: </a:t>
            </a: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новые направления обслуживания</a:t>
            </a:r>
            <a:endParaRPr lang="en-US" altLang="ja-JP" sz="2800" u="sng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99530" y="5445224"/>
            <a:ext cx="8964488" cy="126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|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ru-RU" altLang="ja-JP" sz="20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Автоматизация, внедрение искусственного интелекта, роботизация и т.п.: </a:t>
            </a:r>
            <a:r>
              <a:rPr lang="ru-RU" altLang="ja-JP" sz="2000" kern="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японский ответ </a:t>
            </a:r>
            <a:r>
              <a:rPr lang="ru-RU" altLang="ja-JP" sz="20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на вопрос о путях повышения производительности труда в сфере услуг, без ускоренной либерализации, с учетом потребностей стареющего населения и задачей сохранения высокого уровня обслуживания</a:t>
            </a:r>
            <a:endParaRPr lang="ru-RU" altLang="ja-JP" sz="2000" kern="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 </a:t>
            </a:r>
          </a:p>
        </p:txBody>
      </p:sp>
      <p:sp>
        <p:nvSpPr>
          <p:cNvPr id="12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56</a:t>
            </a:fld>
            <a:endParaRPr lang="en-US" altLang="ja-JP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" t="16146" r="17354" b="2061"/>
          <a:stretch/>
        </p:blipFill>
        <p:spPr bwMode="auto">
          <a:xfrm>
            <a:off x="1459670" y="1222421"/>
            <a:ext cx="6444208" cy="404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61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Малые </a:t>
            </a:r>
            <a:r>
              <a:rPr lang="ru-RU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и средние </a:t>
            </a: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предпр. </a:t>
            </a:r>
            <a:r>
              <a:rPr lang="ru-RU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(МСП)</a:t>
            </a:r>
            <a:endParaRPr lang="en-US" altLang="ja-JP" sz="36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806589"/>
              </p:ext>
            </p:extLst>
          </p:nvPr>
        </p:nvGraphicFramePr>
        <p:xfrm>
          <a:off x="179512" y="1268760"/>
          <a:ext cx="8712966" cy="24118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28392"/>
                <a:gridCol w="2592287"/>
                <a:gridCol w="2592287"/>
              </a:tblGrid>
              <a:tr h="266430">
                <a:tc rowSpan="2">
                  <a:txBody>
                    <a:bodyPr/>
                    <a:lstStyle/>
                    <a:p>
                      <a:pPr algn="just" hangingPunct="0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 </a:t>
                      </a:r>
                      <a:r>
                        <a:rPr lang="ru-RU" sz="1600" b="0" kern="0" dirty="0" smtClean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Особенности компаний</a:t>
                      </a:r>
                      <a:endParaRPr lang="ja-JP" sz="1800" b="0" kern="100" dirty="0">
                        <a:solidFill>
                          <a:srgbClr val="FF0000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hangingPunct="0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Компании по размерам</a:t>
                      </a:r>
                      <a:endParaRPr lang="ja-JP" sz="1600" b="0" kern="1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26643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Крупные</a:t>
                      </a:r>
                      <a:endParaRPr lang="ja-JP" sz="1800" b="0" kern="1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0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Малые</a:t>
                      </a:r>
                      <a:endParaRPr lang="ja-JP" sz="1800" b="0" kern="100" dirty="0">
                        <a:solidFill>
                          <a:srgbClr val="FF0000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43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Количество</a:t>
                      </a:r>
                      <a:endParaRPr lang="ja-JP" sz="1800" b="0" kern="1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мало</a:t>
                      </a:r>
                      <a:endParaRPr lang="ja-JP" sz="1800" b="0" kern="1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много</a:t>
                      </a:r>
                      <a:endParaRPr lang="ja-JP" sz="1800" b="0" kern="1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43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Доля в занятости</a:t>
                      </a:r>
                      <a:endParaRPr lang="ja-JP" sz="1800" b="0" kern="1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низкая</a:t>
                      </a:r>
                      <a:endParaRPr lang="ja-JP" sz="1800" b="0" kern="1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высокая</a:t>
                      </a:r>
                      <a:endParaRPr lang="ja-JP" sz="1800" b="0" kern="1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43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Оплата</a:t>
                      </a:r>
                      <a:endParaRPr lang="ja-JP" sz="1800" b="0" kern="1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600" b="0" kern="0" dirty="0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высокая</a:t>
                      </a:r>
                      <a:endParaRPr lang="ja-JP" sz="1800" b="0" kern="1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1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ja-JP" sz="1800" b="0" kern="0" dirty="0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низкая</a:t>
                      </a:r>
                      <a:endParaRPr lang="ja-JP" altLang="ja-JP" sz="2000" b="0" kern="100" dirty="0" smtClean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43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Текучесть кадров</a:t>
                      </a:r>
                      <a:endParaRPr lang="ja-JP" sz="1800" b="0" kern="1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низкая</a:t>
                      </a:r>
                      <a:endParaRPr lang="ja-JP" sz="1800" b="0" kern="1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высокая</a:t>
                      </a:r>
                      <a:endParaRPr lang="ja-JP" sz="1800" b="0" kern="1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43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Разделение </a:t>
                      </a:r>
                      <a:r>
                        <a:rPr lang="ru-RU" sz="1600" b="0" kern="0" dirty="0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собств. 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и управления</a:t>
                      </a:r>
                      <a:endParaRPr lang="ja-JP" sz="1800" b="0" kern="1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сильное</a:t>
                      </a:r>
                      <a:endParaRPr lang="ja-JP" sz="1800" b="0" kern="1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слабое</a:t>
                      </a:r>
                      <a:endParaRPr lang="ja-JP" sz="1800" b="0" kern="1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9122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Стиль управления</a:t>
                      </a:r>
                      <a:endParaRPr lang="ja-JP" sz="1800" b="0" kern="1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бюрократический</a:t>
                      </a:r>
                      <a:endParaRPr lang="ja-JP" sz="1800" b="0" kern="1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предпринимательский</a:t>
                      </a:r>
                      <a:endParaRPr lang="ja-JP" sz="1800" b="0" kern="1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764657"/>
              </p:ext>
            </p:extLst>
          </p:nvPr>
        </p:nvGraphicFramePr>
        <p:xfrm>
          <a:off x="179512" y="3933056"/>
          <a:ext cx="8712968" cy="22824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8152"/>
                <a:gridCol w="3672408"/>
                <a:gridCol w="3672408"/>
              </a:tblGrid>
              <a:tr h="270030">
                <a:tc rowSpan="2">
                  <a:txBody>
                    <a:bodyPr/>
                    <a:lstStyle/>
                    <a:p>
                      <a:pPr algn="ctr" hangingPunct="0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0" dirty="0" smtClean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Типы МСП</a:t>
                      </a:r>
                      <a:endParaRPr lang="ja-JP" sz="1600" b="0" kern="100" dirty="0">
                        <a:solidFill>
                          <a:srgbClr val="FF0000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hangingPunct="0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Связь с кэйрэцу</a:t>
                      </a:r>
                      <a:endParaRPr lang="ja-JP" sz="1600" b="0" kern="1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27003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Сильная</a:t>
                      </a:r>
                      <a:endParaRPr lang="ja-JP" sz="1600" b="0" kern="1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Слабая</a:t>
                      </a:r>
                      <a:endParaRPr lang="ja-JP" sz="1600" b="0" kern="1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1009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Средние</a:t>
                      </a:r>
                      <a:endParaRPr lang="ja-JP" sz="1600" b="0" kern="1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0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А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) поставщики высокого уровня</a:t>
                      </a:r>
                      <a:endParaRPr lang="ja-JP" sz="1600" b="0" kern="1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0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С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) венчурные и высокотехнологичные фирмы, компании из индустрии развлечений</a:t>
                      </a:r>
                      <a:endParaRPr lang="ja-JP" sz="1600" b="0" kern="1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1009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Малые</a:t>
                      </a:r>
                      <a:endParaRPr lang="ja-JP" sz="1600" b="0" kern="10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0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В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) поставщики низкого уровня, франчайзинговые компании</a:t>
                      </a:r>
                      <a:endParaRPr lang="ja-JP" sz="1600" b="0" kern="1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D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) местные торговые точки, рестораны и мастерские, офисы </a:t>
                      </a:r>
                      <a:r>
                        <a:rPr lang="ru-RU" sz="1600" b="0" kern="0" dirty="0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адвокатов и </a:t>
                      </a:r>
                      <a:r>
                        <a:rPr lang="ru-RU" sz="1600" b="0" kern="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т.п.</a:t>
                      </a:r>
                      <a:endParaRPr lang="ja-JP" sz="1600" b="0" kern="1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57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5954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00025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Фукуи, особенности: </a:t>
            </a:r>
            <a:b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экономика в полпроцента</a:t>
            </a:r>
            <a:endParaRPr lang="en-US" altLang="ja-JP" sz="3600" u="sng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23850" y="1268413"/>
            <a:ext cx="4032250" cy="557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dirty="0">
                <a:ea typeface="Arial Unicode MS" pitchFamily="50" charset="-128"/>
              </a:rPr>
              <a:t>Население </a:t>
            </a:r>
            <a:r>
              <a:rPr lang="ru-RU" altLang="ja-JP" dirty="0" smtClean="0">
                <a:ea typeface="Arial Unicode MS" pitchFamily="50" charset="-128"/>
              </a:rPr>
              <a:t>779 тыс.чел. </a:t>
            </a:r>
            <a:r>
              <a:rPr lang="ru-RU" altLang="ja-JP" dirty="0">
                <a:ea typeface="Arial Unicode MS" pitchFamily="50" charset="-128"/>
              </a:rPr>
              <a:t>(</a:t>
            </a:r>
            <a:r>
              <a:rPr lang="ru-RU" altLang="ja-JP" dirty="0" smtClean="0">
                <a:ea typeface="Arial Unicode MS" pitchFamily="50" charset="-128"/>
              </a:rPr>
              <a:t>201</a:t>
            </a:r>
            <a:r>
              <a:rPr lang="en-US" altLang="ja-JP" dirty="0" smtClean="0">
                <a:ea typeface="Arial Unicode MS" pitchFamily="50" charset="-128"/>
              </a:rPr>
              <a:t>6</a:t>
            </a:r>
            <a:r>
              <a:rPr lang="ru-RU" altLang="ja-JP" dirty="0" smtClean="0">
                <a:ea typeface="Arial Unicode MS" pitchFamily="50" charset="-128"/>
              </a:rPr>
              <a:t>)</a:t>
            </a:r>
            <a:endParaRPr lang="ru-RU" altLang="ja-JP" dirty="0">
              <a:ea typeface="Arial Unicode MS" pitchFamily="50" charset="-128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dirty="0">
                <a:ea typeface="Arial Unicode MS" pitchFamily="50" charset="-128"/>
              </a:rPr>
              <a:t>Площадь </a:t>
            </a:r>
            <a:r>
              <a:rPr lang="ru-RU" altLang="ja-JP" dirty="0" smtClean="0">
                <a:ea typeface="Arial Unicode MS" pitchFamily="50" charset="-128"/>
              </a:rPr>
              <a:t>4190 км2</a:t>
            </a:r>
            <a:endParaRPr lang="ru-RU" altLang="ja-JP" dirty="0">
              <a:ea typeface="Arial Unicode MS" pitchFamily="50" charset="-128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dirty="0">
                <a:ea typeface="Arial Unicode MS" pitchFamily="50" charset="-128"/>
              </a:rPr>
              <a:t>Средн.температура 14,6 градусов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dirty="0">
                <a:ea typeface="Arial Unicode MS" pitchFamily="50" charset="-128"/>
              </a:rPr>
              <a:t>Средн.кол-во осадков 2256 мм (1983-2012)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dirty="0" smtClean="0">
                <a:ea typeface="Arial Unicode MS" pitchFamily="50" charset="-128"/>
              </a:rPr>
              <a:t>ВРП </a:t>
            </a:r>
            <a:r>
              <a:rPr lang="ru-RU" altLang="ja-JP" dirty="0">
                <a:ea typeface="Arial Unicode MS" pitchFamily="50" charset="-128"/>
              </a:rPr>
              <a:t>на </a:t>
            </a:r>
            <a:r>
              <a:rPr lang="ru-RU" altLang="ja-JP" dirty="0" smtClean="0">
                <a:ea typeface="Arial Unicode MS" pitchFamily="50" charset="-128"/>
              </a:rPr>
              <a:t>душу населения 2,972 </a:t>
            </a:r>
            <a:r>
              <a:rPr lang="ru-RU" altLang="ja-JP" dirty="0">
                <a:ea typeface="Arial Unicode MS" pitchFamily="50" charset="-128"/>
              </a:rPr>
              <a:t>млн иен в год (</a:t>
            </a:r>
            <a:r>
              <a:rPr lang="ru-RU" altLang="ja-JP" dirty="0" smtClean="0">
                <a:ea typeface="Arial Unicode MS" pitchFamily="50" charset="-128"/>
              </a:rPr>
              <a:t>2014)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dirty="0">
                <a:ea typeface="Arial Unicode MS" pitchFamily="50" charset="-128"/>
              </a:rPr>
              <a:t>ВРП 3130 млрд иен (2014)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dirty="0" smtClean="0">
                <a:ea typeface="Arial Unicode MS" pitchFamily="50" charset="-128"/>
              </a:rPr>
              <a:t>Бюджет префектуры 486 млрд иен (2016)</a:t>
            </a:r>
          </a:p>
          <a:p>
            <a:pPr marL="342900" indent="-342900" eaLnBrk="1" hangingPunct="1">
              <a:buFont typeface="Wingdings" panose="05000000000000000000" pitchFamily="2" charset="2"/>
              <a:buChar char="l"/>
              <a:defRPr/>
            </a:pPr>
            <a:endParaRPr lang="ru-RU" altLang="ja-JP" sz="2000" dirty="0" smtClean="0">
              <a:ea typeface="Arial Unicode MS" pitchFamily="50" charset="-128"/>
            </a:endParaRPr>
          </a:p>
        </p:txBody>
      </p:sp>
      <p:pic>
        <p:nvPicPr>
          <p:cNvPr id="34821" name="Picture 5" descr="Figure 2.9 Population Density by Prefecture (201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268413"/>
            <a:ext cx="4587875" cy="544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4716016" y="3717032"/>
            <a:ext cx="1728192" cy="1152128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58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0148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00025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Фукуи, особенности: </a:t>
            </a:r>
            <a:b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глубокая провинция? </a:t>
            </a:r>
            <a:endParaRPr lang="en-US" altLang="ja-JP" sz="3600" u="sng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35843" name="Picture 1" descr="http://www.mapshop.co.jp/upload/save_image/M99202KN118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4637" r="15005" b="5635"/>
          <a:stretch>
            <a:fillRect/>
          </a:stretch>
        </p:blipFill>
        <p:spPr bwMode="auto">
          <a:xfrm>
            <a:off x="197918" y="1389756"/>
            <a:ext cx="5004048" cy="362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468313" y="5618163"/>
            <a:ext cx="8301037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r>
              <a:rPr lang="ru-RU" altLang="ja-JP" dirty="0" smtClean="0">
                <a:solidFill>
                  <a:srgbClr val="FF0000"/>
                </a:solidFill>
                <a:ea typeface="Arial Unicode MS" pitchFamily="50" charset="-128"/>
              </a:rPr>
              <a:t>Комфортабельная «глубинка»! </a:t>
            </a:r>
          </a:p>
          <a:p>
            <a:pPr algn="ctr" eaLnBrk="1" hangingPunct="1">
              <a:defRPr/>
            </a:pPr>
            <a:r>
              <a:rPr lang="ru-RU" altLang="ja-JP" dirty="0" smtClean="0">
                <a:ea typeface="Arial Unicode MS" pitchFamily="50" charset="-128"/>
              </a:rPr>
              <a:t>Инфраструктура, природа и состояние экономики обеспечивают высокое «качество жизни»</a:t>
            </a:r>
            <a:endParaRPr lang="en-US" altLang="ja-JP" dirty="0" smtClean="0">
              <a:ea typeface="Arial Unicode MS" pitchFamily="50" charset="-128"/>
            </a:endParaRPr>
          </a:p>
        </p:txBody>
      </p:sp>
      <p:pic>
        <p:nvPicPr>
          <p:cNvPr id="35845" name="Picture 3" descr="P101000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8" t="14973" r="8812" b="25276"/>
          <a:stretch>
            <a:fillRect/>
          </a:stretch>
        </p:blipFill>
        <p:spPr>
          <a:xfrm>
            <a:off x="5368925" y="1389756"/>
            <a:ext cx="3518517" cy="36235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995738" y="5157788"/>
            <a:ext cx="48974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ru-RU" altLang="ja-JP" dirty="0" smtClean="0">
                <a:ea typeface="Arial Unicode MS" pitchFamily="50" charset="-128"/>
              </a:rPr>
              <a:t>Университет префектуры Фукуи</a:t>
            </a:r>
            <a:endParaRPr lang="en-US" altLang="ja-JP" dirty="0" smtClean="0">
              <a:ea typeface="Arial Unicode MS" pitchFamily="50" charset="-128"/>
            </a:endParaRPr>
          </a:p>
        </p:txBody>
      </p:sp>
      <p:sp>
        <p:nvSpPr>
          <p:cNvPr id="9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59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5217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puadmin\Desktop\ДТП со смертельным исходом Япония (1948-201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13815"/>
            <a:ext cx="8047443" cy="687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1984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P10506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60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366476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E:\IMG_83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61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6508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:\P10100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62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710989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tkbc.jp/hukuikenritu_hp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" t="1846" r="1292"/>
          <a:stretch>
            <a:fillRect/>
          </a:stretch>
        </p:blipFill>
        <p:spPr bwMode="auto">
          <a:xfrm>
            <a:off x="0" y="0"/>
            <a:ext cx="4841875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4" descr="http://www.pref.fukui.jp/muse/Cul-Hist/fmc/imgs/kyouryu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3"/>
          <a:stretch>
            <a:fillRect/>
          </a:stretch>
        </p:blipFill>
        <p:spPr bwMode="auto">
          <a:xfrm>
            <a:off x="4932363" y="11113"/>
            <a:ext cx="4211637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6" descr="http://www.fuku-e.com/files/spot/2012/10/picture1sel_aaoudonj103ch330bnmangsh77_201210091900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3575"/>
            <a:ext cx="4841875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7" descr="E:\Paper Village (May22-04) (48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2" r="3964"/>
          <a:stretch>
            <a:fillRect/>
          </a:stretch>
        </p:blipFill>
        <p:spPr bwMode="auto">
          <a:xfrm>
            <a:off x="4932363" y="3203575"/>
            <a:ext cx="4211637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63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537842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00025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Фукуи, особенности: </a:t>
            </a:r>
            <a:b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АЭС региона Кансай</a:t>
            </a:r>
            <a:endParaRPr lang="en-US" altLang="ja-JP" sz="3600" u="sng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45059" name="Picture 2" descr="Japanese Nuclear Facilit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48281"/>
            <a:ext cx="5794332" cy="398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5431347"/>
            <a:ext cx="885698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 Unicode MS" pitchFamily="50" charset="-128"/>
                <a:ea typeface="ＭＳ Ｐゴシック" pitchFamily="50" charset="-128"/>
              </a:defRPr>
            </a:lvl9pPr>
          </a:lstStyle>
          <a:p>
            <a:pPr algn="r" eaLnBrk="1" hangingPunct="1">
              <a:defRPr/>
            </a:pPr>
            <a:r>
              <a:rPr lang="ru-RU" altLang="ja-JP" sz="2000" dirty="0" smtClean="0">
                <a:ea typeface="Arial Unicode MS" pitchFamily="50" charset="-128"/>
              </a:rPr>
              <a:t>Фукуи: 11 реакторов </a:t>
            </a:r>
            <a:r>
              <a:rPr lang="en-US" altLang="ja-JP" sz="2000" dirty="0" smtClean="0">
                <a:ea typeface="Arial Unicode MS" pitchFamily="50" charset="-128"/>
              </a:rPr>
              <a:t>KEPCO</a:t>
            </a:r>
            <a:r>
              <a:rPr lang="ru-RU" altLang="ja-JP" sz="2000" dirty="0">
                <a:ea typeface="Arial Unicode MS" pitchFamily="50" charset="-128"/>
              </a:rPr>
              <a:t> </a:t>
            </a:r>
            <a:r>
              <a:rPr lang="ru-RU" altLang="ja-JP" sz="2000" dirty="0" smtClean="0">
                <a:ea typeface="Arial Unicode MS" pitchFamily="50" charset="-128"/>
              </a:rPr>
              <a:t>(в 2015 г. </a:t>
            </a:r>
            <a:r>
              <a:rPr lang="ru-RU" altLang="ja-JP" sz="2000" dirty="0">
                <a:ea typeface="Arial Unicode MS" pitchFamily="50" charset="-128"/>
              </a:rPr>
              <a:t>решено </a:t>
            </a:r>
            <a:r>
              <a:rPr lang="en-US" altLang="ja-JP" sz="2000" dirty="0" smtClean="0">
                <a:ea typeface="Arial Unicode MS" pitchFamily="50" charset="-128"/>
              </a:rPr>
              <a:t>3</a:t>
            </a:r>
            <a:r>
              <a:rPr lang="ru-RU" altLang="ja-JP" sz="2000" dirty="0" smtClean="0">
                <a:ea typeface="Arial Unicode MS" pitchFamily="50" charset="-128"/>
              </a:rPr>
              <a:t> реактора вывести из экспл.), 4 реактора </a:t>
            </a:r>
            <a:r>
              <a:rPr lang="en-US" altLang="ja-JP" sz="2000" dirty="0" smtClean="0">
                <a:ea typeface="Arial Unicode MS" pitchFamily="50" charset="-128"/>
              </a:rPr>
              <a:t>JAPCO (</a:t>
            </a:r>
            <a:r>
              <a:rPr lang="ru-RU" altLang="ja-JP" sz="2000" i="1" dirty="0" smtClean="0">
                <a:ea typeface="Arial Unicode MS" pitchFamily="50" charset="-128"/>
              </a:rPr>
              <a:t>Фуген</a:t>
            </a:r>
            <a:r>
              <a:rPr lang="ru-RU" altLang="ja-JP" sz="2000" dirty="0" smtClean="0">
                <a:ea typeface="Arial Unicode MS" pitchFamily="50" charset="-128"/>
              </a:rPr>
              <a:t> – </a:t>
            </a:r>
            <a:r>
              <a:rPr lang="en-US" altLang="ja-JP" sz="2000" dirty="0" smtClean="0">
                <a:ea typeface="Arial Unicode MS" pitchFamily="50" charset="-128"/>
              </a:rPr>
              <a:t>ATR, MOX </a:t>
            </a:r>
            <a:r>
              <a:rPr lang="ru-RU" altLang="ja-JP" sz="2000" dirty="0" smtClean="0">
                <a:ea typeface="Arial Unicode MS" pitchFamily="50" charset="-128"/>
              </a:rPr>
              <a:t>на тяжелой воде, выведен из экспл. в 2003, </a:t>
            </a:r>
            <a:r>
              <a:rPr lang="ru-RU" altLang="ja-JP" sz="2000" i="1" dirty="0" smtClean="0">
                <a:ea typeface="Arial Unicode MS" pitchFamily="50" charset="-128"/>
              </a:rPr>
              <a:t>Мондзю</a:t>
            </a:r>
            <a:r>
              <a:rPr lang="ru-RU" altLang="ja-JP" sz="2000" dirty="0" smtClean="0">
                <a:ea typeface="Arial Unicode MS" pitchFamily="50" charset="-128"/>
              </a:rPr>
              <a:t> </a:t>
            </a:r>
            <a:r>
              <a:rPr lang="ru-RU" altLang="ja-JP" sz="2000" dirty="0">
                <a:ea typeface="Arial Unicode MS" pitchFamily="50" charset="-128"/>
              </a:rPr>
              <a:t>– </a:t>
            </a:r>
            <a:r>
              <a:rPr lang="ru-RU" altLang="ja-JP" sz="2000" dirty="0" smtClean="0">
                <a:ea typeface="Arial Unicode MS" pitchFamily="50" charset="-128"/>
              </a:rPr>
              <a:t>размножитель на быстрых нейтронах, остановлен в 2010)</a:t>
            </a:r>
            <a:endParaRPr lang="en-US" altLang="ja-JP" sz="2000" dirty="0" smtClean="0">
              <a:ea typeface="Arial Unicode MS" pitchFamily="50" charset="-128"/>
            </a:endParaRPr>
          </a:p>
        </p:txBody>
      </p:sp>
      <p:sp>
        <p:nvSpPr>
          <p:cNvPr id="8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64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1335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puadmin\Desktop\Prezi Materials\Fukui Business Support for Prezi (Nov5-17)\スライド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180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0" y="200025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ru-RU" altLang="ja-JP" sz="3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Фукуи, особенности: </a:t>
            </a:r>
            <a:r>
              <a:rPr lang="ru-RU" altLang="ja-JP" sz="2800" u="sng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«производящий регион»</a:t>
            </a:r>
            <a:endParaRPr lang="en-US" altLang="ja-JP" sz="3600" u="sng" kern="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65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5332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puadmin\Desktop\Prezi Materials\Fukui Business Support for Prezi (Nov5-17)\スライド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1" y="103505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0" y="200025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ru-RU" altLang="ja-JP" sz="3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Фукуи, особенности: </a:t>
            </a:r>
            <a:r>
              <a:rPr lang="ru-RU" altLang="ja-JP" sz="2800" u="sng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МСП, традиции</a:t>
            </a:r>
            <a:endParaRPr lang="en-US" altLang="ja-JP" sz="3600" u="sng" kern="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66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4454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puadmin\Desktop\Prezi Materials\Fukui Business Support for Prezi (Nov5-17)\スライド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0" y="200025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ru-RU" altLang="ja-JP" sz="3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Фукуи, особенности: </a:t>
            </a:r>
            <a:r>
              <a:rPr lang="ru-RU" altLang="ja-JP" sz="2800" u="sng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инфраструктура</a:t>
            </a:r>
            <a:endParaRPr lang="en-US" altLang="ja-JP" sz="3600" u="sng" kern="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67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1465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0" y="200025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ru-RU" altLang="ja-JP" sz="3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Фукуи, особенности: </a:t>
            </a:r>
            <a:r>
              <a:rPr lang="ru-RU" altLang="ja-JP" sz="2800" u="sng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поддержка МСП</a:t>
            </a:r>
            <a:endParaRPr lang="en-US" altLang="ja-JP" sz="3600" u="sng" kern="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68</a:t>
            </a:fld>
            <a:endParaRPr lang="en-US" altLang="ja-JP" dirty="0"/>
          </a:p>
        </p:txBody>
      </p:sp>
      <p:pic>
        <p:nvPicPr>
          <p:cNvPr id="5" name="Picture 2" descr="C:\Users\fpuadmin\Desktop\Prezi Materials\Fukui Business Support for Prezi (Nov5-17)\スライド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1" y="115786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86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МСП: </a:t>
            </a: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лак... </a:t>
            </a:r>
            <a:endParaRPr lang="en-US" altLang="ja-JP" sz="36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9512" y="1484784"/>
            <a:ext cx="4249738" cy="5221287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sz="24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Диверсификация</a:t>
            </a: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в область дорогостоящих и крупных изделий (праздничные колесницы)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Кооперация более 120 компаний по 5 направлениям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Интеграция различных стадий производства (от заготовки древесины до высадки плантаций лаковых деревьев)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ru-RU" altLang="ja-JP" sz="11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0" indent="0" algn="r" eaLnBrk="1" hangingPunct="1">
              <a:buFont typeface="Wingdings" pitchFamily="2" charset="2"/>
              <a:buNone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Лаковые изделия, Фукуи</a:t>
            </a:r>
            <a:endParaRPr lang="ru-RU" altLang="ja-JP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9" t="14345" r="32097" b="14482"/>
          <a:stretch/>
        </p:blipFill>
        <p:spPr bwMode="auto">
          <a:xfrm>
            <a:off x="4582362" y="1484784"/>
            <a:ext cx="4036147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69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5044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15185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1. Макроэкономика:</a:t>
            </a:r>
            <a:b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ru-RU" altLang="ja-JP" sz="2800" u="sng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каковы результаты «Абэномики»?</a:t>
            </a:r>
            <a:endParaRPr lang="en-US" altLang="ja-JP" sz="2800" u="sng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412776"/>
            <a:ext cx="8856984" cy="5301208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«</a:t>
            </a:r>
            <a:r>
              <a:rPr lang="ru-RU" altLang="ja-JP" sz="24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Переходный</a:t>
            </a: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» характер</a:t>
            </a:r>
            <a:endParaRPr lang="ru-RU" altLang="ja-JP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eaLnBrk="1" hangingPunct="1">
              <a:buNone/>
              <a:defRPr/>
            </a:pPr>
            <a:r>
              <a:rPr lang="ru-RU" altLang="ja-JP" sz="18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	</a:t>
            </a:r>
            <a:r>
              <a:rPr lang="ru-RU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Переход </a:t>
            </a:r>
            <a:r>
              <a:rPr lang="ru-RU" altLang="ja-JP" sz="1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 новой динамике ключевых факторов </a:t>
            </a:r>
            <a:r>
              <a:rPr lang="ru-RU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роста (труд, капитал</a:t>
            </a:r>
            <a:r>
              <a:rPr lang="ru-RU" altLang="ja-JP" sz="1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совокупная факторная производительность СФП). </a:t>
            </a:r>
            <a:r>
              <a:rPr lang="ru-RU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Технологический переход в большинстве отраслей промышленности, появление «Индустрии 4.0». Переход к новой экономической политике, завершение этапа «дешевых денег».</a:t>
            </a:r>
            <a:endParaRPr lang="ru-RU" altLang="ja-JP" sz="16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«</a:t>
            </a:r>
            <a:r>
              <a:rPr lang="ru-RU" altLang="ja-JP" sz="24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Потерянные</a:t>
            </a: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десятилетия»</a:t>
            </a:r>
            <a:endParaRPr lang="ru-RU" altLang="ja-JP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eaLnBrk="1" hangingPunct="1">
              <a:buNone/>
              <a:defRPr/>
            </a:pPr>
            <a:r>
              <a:rPr lang="ru-RU" altLang="ja-JP" sz="18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	</a:t>
            </a:r>
            <a:r>
              <a:rPr lang="ru-RU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Восточно-азиатская модель (низкие </a:t>
            </a:r>
            <a:r>
              <a:rPr lang="ru-RU" altLang="ja-JP" sz="1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налоги, высокие инвестиции, дешевая </a:t>
            </a:r>
            <a:r>
              <a:rPr lang="ru-RU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валюта) </a:t>
            </a:r>
            <a:r>
              <a:rPr lang="ru-RU" altLang="ja-JP" sz="1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– </a:t>
            </a:r>
            <a:r>
              <a:rPr lang="ru-RU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прекращение действия. Завершение </a:t>
            </a:r>
            <a:r>
              <a:rPr lang="ru-RU" altLang="ja-JP" sz="1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«</a:t>
            </a:r>
            <a:r>
              <a:rPr lang="ru-RU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чуда»: пределы действия модели, </a:t>
            </a:r>
            <a:r>
              <a:rPr lang="ru-RU" altLang="ja-JP" sz="1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повышение курса, лопнувший «пузырь</a:t>
            </a:r>
            <a:r>
              <a:rPr lang="ru-RU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». Реформирование</a:t>
            </a:r>
            <a:r>
              <a:rPr lang="ru-RU" altLang="ja-JP" sz="1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«комфортабельная депрессия», </a:t>
            </a:r>
            <a:r>
              <a:rPr lang="ru-RU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плюсы и минусы.</a:t>
            </a:r>
            <a:endParaRPr lang="ru-RU" altLang="ja-JP" sz="16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«</a:t>
            </a:r>
            <a:r>
              <a:rPr lang="ru-RU" altLang="ja-JP" sz="24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Абэномика</a:t>
            </a: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» как программа выхода...</a:t>
            </a:r>
          </a:p>
          <a:p>
            <a:pPr eaLnBrk="1" hangingPunct="1">
              <a:buNone/>
              <a:defRPr/>
            </a:pPr>
            <a:r>
              <a:rPr lang="ru-RU" altLang="ja-JP" sz="18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	Задача стимулирования роста в условиях действия м</a:t>
            </a:r>
            <a:r>
              <a:rPr lang="ru-RU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ножества </a:t>
            </a:r>
            <a:r>
              <a:rPr lang="ru-RU" altLang="ja-JP" sz="1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противоречивых факторов: </a:t>
            </a:r>
            <a:r>
              <a:rPr lang="ru-RU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сокращение и </a:t>
            </a:r>
            <a:r>
              <a:rPr lang="ru-RU" altLang="ja-JP" sz="1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старение населения, дефляция, бюджетный дефицит и государственный долг, падение международной конкурентоспособности, обострение военно-политической обстановки, текущие политческие проблемы и </a:t>
            </a:r>
            <a:r>
              <a:rPr lang="ru-RU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т.д</a:t>
            </a:r>
          </a:p>
          <a:p>
            <a:pPr eaLnBrk="1" hangingPunct="1">
              <a:buNone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Неизбежность </a:t>
            </a:r>
            <a:r>
              <a:rPr lang="ru-RU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замедления </a:t>
            </a: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темпов, </a:t>
            </a:r>
            <a:r>
              <a:rPr lang="ru-RU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трудности повторного выхода на траекторию устойчивого </a:t>
            </a: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развития.</a:t>
            </a:r>
            <a:endParaRPr lang="ru-RU" altLang="ja-JP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4379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38725" y="1284288"/>
            <a:ext cx="4105275" cy="53625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Во всем идти </a:t>
            </a:r>
            <a:r>
              <a:rPr lang="ru-RU" altLang="ja-JP" sz="24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против</a:t>
            </a: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рыночных тенденций (ручной труд, штучное производство по заказам, премиальные цены)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Возрождение японской «культуры зонтика»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Сокращение каналов продаж: салоны 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Lexus</a:t>
            </a: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и отделы универмагов</a:t>
            </a:r>
          </a:p>
          <a:p>
            <a:pPr marL="0" indent="0" algn="r" eaLnBrk="1" hangingPunct="1">
              <a:buFont typeface="Wingdings" pitchFamily="2" charset="2"/>
              <a:buNone/>
              <a:defRPr/>
            </a:pPr>
            <a:endParaRPr lang="ru-RU" altLang="ja-JP" sz="24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Зонтики, Фукуи</a:t>
            </a:r>
            <a:endParaRPr lang="ru-RU" altLang="ja-JP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512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" t="14333" r="15540" b="18668"/>
          <a:stretch>
            <a:fillRect/>
          </a:stretch>
        </p:blipFill>
        <p:spPr bwMode="auto">
          <a:xfrm>
            <a:off x="109744" y="1354169"/>
            <a:ext cx="444162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8" t="28224" r="1144" b="28334"/>
          <a:stretch>
            <a:fillRect/>
          </a:stretch>
        </p:blipFill>
        <p:spPr bwMode="auto">
          <a:xfrm>
            <a:off x="109743" y="3789363"/>
            <a:ext cx="4429125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88913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ru-RU" altLang="ja-JP" sz="3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МСП: зонтики... </a:t>
            </a:r>
            <a:endParaRPr lang="en-US" altLang="ja-JP" sz="3600" kern="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8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70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"/>
            <a:ext cx="4708525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МСП: металлоизделия... </a:t>
            </a:r>
            <a:endParaRPr lang="en-US" altLang="ja-JP" sz="36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4028" y="1341438"/>
            <a:ext cx="4468813" cy="551656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Патенты и технологии соединения </a:t>
            </a:r>
            <a:r>
              <a:rPr lang="ru-RU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металлов </a:t>
            </a: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путем прокатки, сварки, ковки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Предоставление </a:t>
            </a:r>
            <a:r>
              <a:rPr lang="ru-RU" altLang="ja-JP" sz="24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широкого спектра</a:t>
            </a: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услуг по обработке металлов на имеющемся оборудовании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Оригинальные стали для производства режущих изделий</a:t>
            </a:r>
            <a:endParaRPr lang="ru-RU" altLang="ja-JP" sz="11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0" indent="0" algn="r" eaLnBrk="1" hangingPunct="1">
              <a:buFont typeface="Wingdings" pitchFamily="2" charset="2"/>
              <a:buNone/>
              <a:defRPr/>
            </a:pPr>
            <a:endParaRPr lang="ru-RU" altLang="ja-JP" sz="24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0" indent="0" algn="r" eaLnBrk="1" hangingPunct="1">
              <a:buFont typeface="Wingdings" pitchFamily="2" charset="2"/>
              <a:buNone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Композитные металлы, Фукуи</a:t>
            </a:r>
            <a:endParaRPr lang="ru-RU" altLang="ja-JP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3" b="10599"/>
          <a:stretch/>
        </p:blipFill>
        <p:spPr bwMode="auto">
          <a:xfrm>
            <a:off x="4727160" y="1556711"/>
            <a:ext cx="4322375" cy="4711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7" b="10592"/>
          <a:stretch/>
        </p:blipFill>
        <p:spPr bwMode="auto">
          <a:xfrm>
            <a:off x="4719899" y="260648"/>
            <a:ext cx="4329635" cy="12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71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520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МСП: ткани... </a:t>
            </a:r>
            <a:endParaRPr lang="en-US" altLang="ja-JP" sz="36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932040" y="1412875"/>
            <a:ext cx="4211961" cy="53641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Сложный сектор, влияние нескольких волн структурных перестроек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Ставка на изделия с </a:t>
            </a:r>
            <a:r>
              <a:rPr lang="ru-RU" altLang="ja-JP" sz="24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высокой добавленной стоимостью</a:t>
            </a: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Made in Japan, </a:t>
            </a: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стабилизация продаж, поиск новых ниш, изделий и рынков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Неожиданный 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PR-</a:t>
            </a: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эффект</a:t>
            </a:r>
          </a:p>
          <a:p>
            <a:pPr marL="0" indent="0" algn="r" eaLnBrk="1" hangingPunct="1">
              <a:buFont typeface="Wingdings" pitchFamily="2" charset="2"/>
              <a:buNone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Ткани, Фукуи</a:t>
            </a:r>
            <a:endParaRPr lang="ru-RU" altLang="ja-JP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57" y="1124744"/>
            <a:ext cx="4576508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13"/>
          <a:stretch/>
        </p:blipFill>
        <p:spPr bwMode="auto">
          <a:xfrm>
            <a:off x="180688" y="2782388"/>
            <a:ext cx="4587477" cy="170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98"/>
          <a:stretch/>
        </p:blipFill>
        <p:spPr bwMode="auto">
          <a:xfrm>
            <a:off x="191157" y="4653136"/>
            <a:ext cx="4587477" cy="211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72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5803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МСП: гальваника... </a:t>
            </a:r>
            <a:endParaRPr lang="en-US" altLang="ja-JP" sz="36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1520" y="1362075"/>
            <a:ext cx="3491805" cy="53641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Не говори «невозможно» пока лично в этом не убедишься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Реклама и продвижение изделий только через интернет-сайт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Уникальные </a:t>
            </a:r>
            <a:r>
              <a:rPr lang="ru-RU" altLang="ja-JP" sz="24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технологии</a:t>
            </a: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и премиальное кач-во по цене продавца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ru-RU" altLang="ja-JP" sz="11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0" indent="0" algn="r" eaLnBrk="1" hangingPunct="1">
              <a:buFont typeface="Wingdings" pitchFamily="2" charset="2"/>
              <a:buNone/>
              <a:defRPr/>
            </a:pPr>
            <a:r>
              <a:rPr lang="ru-RU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Гальваника, Фукуи</a:t>
            </a:r>
            <a:endParaRPr lang="ru-RU" altLang="ja-JP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501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3" t="45667" r="29791" b="17332"/>
          <a:stretch>
            <a:fillRect/>
          </a:stretch>
        </p:blipFill>
        <p:spPr bwMode="auto">
          <a:xfrm>
            <a:off x="4644008" y="1268760"/>
            <a:ext cx="4379342" cy="246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4" t="33167" r="29791" b="30334"/>
          <a:stretch>
            <a:fillRect/>
          </a:stretch>
        </p:blipFill>
        <p:spPr bwMode="auto">
          <a:xfrm>
            <a:off x="4644008" y="3823897"/>
            <a:ext cx="4379342" cy="241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73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Новая модель менеджмента?</a:t>
            </a:r>
            <a:endParaRPr lang="en-US" altLang="ja-JP" sz="36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8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74</a:t>
            </a:fld>
            <a:endParaRPr lang="en-US" altLang="ja-JP" dirty="0"/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755517"/>
              </p:ext>
            </p:extLst>
          </p:nvPr>
        </p:nvGraphicFramePr>
        <p:xfrm>
          <a:off x="395536" y="1397001"/>
          <a:ext cx="8352928" cy="5200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/>
                <a:gridCol w="4176464"/>
              </a:tblGrid>
              <a:tr h="433362">
                <a:tc>
                  <a:txBody>
                    <a:bodyPr/>
                    <a:lstStyle/>
                    <a:p>
                      <a:pPr algn="ctr"/>
                      <a:r>
                        <a:rPr kumimoji="1" lang="ru-RU" altLang="ja-JP" dirty="0" smtClean="0">
                          <a:solidFill>
                            <a:schemeClr val="tx2"/>
                          </a:solidFill>
                        </a:rPr>
                        <a:t>Традиционная модель</a:t>
                      </a:r>
                      <a:endParaRPr kumimoji="1" lang="ja-JP" alt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ru-RU" altLang="ja-JP" dirty="0" smtClean="0">
                          <a:solidFill>
                            <a:schemeClr val="tx2"/>
                          </a:solidFill>
                        </a:rPr>
                        <a:t>Новая модель</a:t>
                      </a:r>
                      <a:endParaRPr kumimoji="1" lang="ja-JP" alt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3362">
                <a:tc>
                  <a:txBody>
                    <a:bodyPr/>
                    <a:lstStyle/>
                    <a:p>
                      <a:r>
                        <a:rPr kumimoji="1" lang="ru-RU" altLang="ja-JP" dirty="0" smtClean="0">
                          <a:solidFill>
                            <a:schemeClr val="tx2"/>
                          </a:solidFill>
                        </a:rPr>
                        <a:t>Консенсус</a:t>
                      </a:r>
                      <a:endParaRPr kumimoji="1" lang="ja-JP" alt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ru-RU" altLang="ja-JP" dirty="0" smtClean="0">
                          <a:solidFill>
                            <a:schemeClr val="tx2"/>
                          </a:solidFill>
                        </a:rPr>
                        <a:t>Лидерство</a:t>
                      </a:r>
                      <a:endParaRPr kumimoji="1" lang="ja-JP" alt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3362">
                <a:tc>
                  <a:txBody>
                    <a:bodyPr/>
                    <a:lstStyle/>
                    <a:p>
                      <a:r>
                        <a:rPr kumimoji="1" lang="ru-RU" altLang="ja-JP" dirty="0" smtClean="0">
                          <a:solidFill>
                            <a:schemeClr val="tx2"/>
                          </a:solidFill>
                        </a:rPr>
                        <a:t>Единообразие</a:t>
                      </a:r>
                      <a:endParaRPr kumimoji="1" lang="ja-JP" alt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ru-RU" altLang="ja-JP" dirty="0" smtClean="0">
                          <a:solidFill>
                            <a:schemeClr val="tx2"/>
                          </a:solidFill>
                        </a:rPr>
                        <a:t>Единообразие + разнообразие</a:t>
                      </a:r>
                      <a:endParaRPr kumimoji="1" lang="ja-JP" alt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3362">
                <a:tc>
                  <a:txBody>
                    <a:bodyPr/>
                    <a:lstStyle/>
                    <a:p>
                      <a:r>
                        <a:rPr kumimoji="1" lang="ru-RU" altLang="ja-JP" dirty="0" smtClean="0">
                          <a:solidFill>
                            <a:schemeClr val="tx2"/>
                          </a:solidFill>
                        </a:rPr>
                        <a:t>Гармония и порядок</a:t>
                      </a:r>
                      <a:endParaRPr kumimoji="1" lang="ja-JP" alt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ru-RU" altLang="ja-JP" dirty="0" smtClean="0">
                          <a:solidFill>
                            <a:schemeClr val="tx2"/>
                          </a:solidFill>
                        </a:rPr>
                        <a:t>Достижение цели</a:t>
                      </a:r>
                      <a:endParaRPr kumimoji="1" lang="ja-JP" alt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3362">
                <a:tc>
                  <a:txBody>
                    <a:bodyPr/>
                    <a:lstStyle/>
                    <a:p>
                      <a:r>
                        <a:rPr kumimoji="1" lang="ru-RU" altLang="ja-JP" dirty="0" smtClean="0">
                          <a:solidFill>
                            <a:schemeClr val="tx2"/>
                          </a:solidFill>
                        </a:rPr>
                        <a:t>Стабильность</a:t>
                      </a:r>
                      <a:endParaRPr kumimoji="1" lang="ja-JP" alt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ru-RU" altLang="ja-JP" dirty="0" smtClean="0">
                          <a:solidFill>
                            <a:schemeClr val="tx2"/>
                          </a:solidFill>
                        </a:rPr>
                        <a:t>Инновации и перемены</a:t>
                      </a:r>
                      <a:endParaRPr kumimoji="1" lang="ja-JP" alt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3362">
                <a:tc>
                  <a:txBody>
                    <a:bodyPr/>
                    <a:lstStyle/>
                    <a:p>
                      <a:r>
                        <a:rPr kumimoji="1" lang="ru-RU" altLang="ja-JP" dirty="0" smtClean="0">
                          <a:solidFill>
                            <a:schemeClr val="tx2"/>
                          </a:solidFill>
                        </a:rPr>
                        <a:t>Приоритет мнения старших</a:t>
                      </a:r>
                      <a:endParaRPr kumimoji="1" lang="ja-JP" alt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ru-RU" altLang="ja-JP" dirty="0" smtClean="0">
                          <a:solidFill>
                            <a:schemeClr val="tx2"/>
                          </a:solidFill>
                        </a:rPr>
                        <a:t>Демократия внутри компании</a:t>
                      </a:r>
                      <a:endParaRPr kumimoji="1" lang="ja-JP" alt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3362">
                <a:tc>
                  <a:txBody>
                    <a:bodyPr/>
                    <a:lstStyle/>
                    <a:p>
                      <a:r>
                        <a:rPr kumimoji="1" lang="ru-RU" altLang="ja-JP" dirty="0" smtClean="0">
                          <a:solidFill>
                            <a:schemeClr val="tx2"/>
                          </a:solidFill>
                        </a:rPr>
                        <a:t>Пожизненная занятость</a:t>
                      </a:r>
                      <a:endParaRPr kumimoji="1" lang="ja-JP" alt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ru-RU" altLang="ja-JP" dirty="0" smtClean="0">
                          <a:solidFill>
                            <a:schemeClr val="tx2"/>
                          </a:solidFill>
                        </a:rPr>
                        <a:t>Стабильность занятости</a:t>
                      </a:r>
                      <a:endParaRPr kumimoji="1" lang="ja-JP" alt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3362">
                <a:tc>
                  <a:txBody>
                    <a:bodyPr/>
                    <a:lstStyle/>
                    <a:p>
                      <a:r>
                        <a:rPr kumimoji="1" lang="ru-RU" altLang="ja-JP" dirty="0" smtClean="0">
                          <a:solidFill>
                            <a:schemeClr val="tx2"/>
                          </a:solidFill>
                        </a:rPr>
                        <a:t>Точные инструкции</a:t>
                      </a:r>
                      <a:endParaRPr kumimoji="1" lang="ja-JP" alt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ru-RU" altLang="ja-JP" dirty="0" smtClean="0">
                          <a:solidFill>
                            <a:schemeClr val="tx2"/>
                          </a:solidFill>
                        </a:rPr>
                        <a:t>Свобода творчества</a:t>
                      </a:r>
                      <a:endParaRPr kumimoji="1" lang="ja-JP" alt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3362">
                <a:tc>
                  <a:txBody>
                    <a:bodyPr/>
                    <a:lstStyle/>
                    <a:p>
                      <a:r>
                        <a:rPr kumimoji="1" lang="ru-RU" altLang="ja-JP" dirty="0" smtClean="0">
                          <a:solidFill>
                            <a:schemeClr val="tx2"/>
                          </a:solidFill>
                        </a:rPr>
                        <a:t>Начальник: защита </a:t>
                      </a:r>
                      <a:endParaRPr kumimoji="1" lang="ja-JP" alt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ru-RU" altLang="ja-JP" dirty="0" smtClean="0">
                          <a:solidFill>
                            <a:schemeClr val="tx2"/>
                          </a:solidFill>
                        </a:rPr>
                        <a:t>Начальник:</a:t>
                      </a:r>
                      <a:r>
                        <a:rPr kumimoji="1" lang="ru-RU" altLang="ja-JP" baseline="0" dirty="0" smtClean="0">
                          <a:solidFill>
                            <a:schemeClr val="tx2"/>
                          </a:solidFill>
                        </a:rPr>
                        <a:t> поддержка</a:t>
                      </a:r>
                      <a:endParaRPr kumimoji="1" lang="ja-JP" alt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3362">
                <a:tc>
                  <a:txBody>
                    <a:bodyPr/>
                    <a:lstStyle/>
                    <a:p>
                      <a:r>
                        <a:rPr kumimoji="1" lang="ru-RU" altLang="ja-JP" dirty="0" smtClean="0">
                          <a:solidFill>
                            <a:schemeClr val="tx2"/>
                          </a:solidFill>
                        </a:rPr>
                        <a:t>Подчиненный:</a:t>
                      </a:r>
                      <a:r>
                        <a:rPr kumimoji="1" lang="ru-RU" altLang="ja-JP" baseline="0" dirty="0" smtClean="0">
                          <a:solidFill>
                            <a:schemeClr val="tx2"/>
                          </a:solidFill>
                        </a:rPr>
                        <a:t> уважение</a:t>
                      </a:r>
                      <a:endParaRPr kumimoji="1" lang="ja-JP" alt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ru-RU" altLang="ja-JP" dirty="0" smtClean="0">
                          <a:solidFill>
                            <a:schemeClr val="tx2"/>
                          </a:solidFill>
                        </a:rPr>
                        <a:t>Подчиненный: независимость</a:t>
                      </a:r>
                      <a:endParaRPr kumimoji="1" lang="ja-JP" alt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3362">
                <a:tc>
                  <a:txBody>
                    <a:bodyPr/>
                    <a:lstStyle/>
                    <a:p>
                      <a:r>
                        <a:rPr kumimoji="1" lang="ru-RU" altLang="ja-JP" dirty="0" smtClean="0">
                          <a:solidFill>
                            <a:schemeClr val="tx2"/>
                          </a:solidFill>
                        </a:rPr>
                        <a:t>Равная оплата</a:t>
                      </a:r>
                      <a:endParaRPr kumimoji="1" lang="ja-JP" alt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ru-RU" altLang="ja-JP" dirty="0" smtClean="0">
                          <a:solidFill>
                            <a:schemeClr val="tx2"/>
                          </a:solidFill>
                        </a:rPr>
                        <a:t>Равные возможности</a:t>
                      </a:r>
                      <a:endParaRPr kumimoji="1" lang="ja-JP" alt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3362">
                <a:tc>
                  <a:txBody>
                    <a:bodyPr/>
                    <a:lstStyle/>
                    <a:p>
                      <a:r>
                        <a:rPr kumimoji="1" lang="ru-RU" altLang="ja-JP" dirty="0" smtClean="0">
                          <a:solidFill>
                            <a:schemeClr val="tx2"/>
                          </a:solidFill>
                        </a:rPr>
                        <a:t>Покупатель всегда прав</a:t>
                      </a:r>
                      <a:endParaRPr kumimoji="1" lang="ja-JP" alt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ru-RU" altLang="ja-JP" dirty="0" smtClean="0">
                          <a:solidFill>
                            <a:schemeClr val="tx2"/>
                          </a:solidFill>
                        </a:rPr>
                        <a:t>Поиск «идеального покупателя»</a:t>
                      </a:r>
                      <a:endParaRPr kumimoji="1" lang="ja-JP" alt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811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Заключение:</a:t>
            </a:r>
            <a:b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отвечаем на вопросы</a:t>
            </a:r>
            <a:endParaRPr lang="en-US" altLang="ja-JP" sz="2800" u="sng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484784"/>
            <a:ext cx="8085584" cy="4896544"/>
          </a:xfrm>
        </p:spPr>
        <p:txBody>
          <a:bodyPr/>
          <a:lstStyle/>
          <a:p>
            <a:pPr marL="609600" indent="-609600" algn="ctr" eaLnBrk="1" hangingPunct="1">
              <a:buNone/>
              <a:defRPr/>
            </a:pPr>
            <a:r>
              <a:rPr lang="ru-RU" altLang="ja-JP" sz="2800" u="sng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Будет </a:t>
            </a:r>
            <a:r>
              <a:rPr lang="ru-RU" altLang="ja-JP" sz="2800" u="sng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ли успешным 2018 год?</a:t>
            </a:r>
          </a:p>
          <a:p>
            <a:pPr marL="609600" indent="-609600" algn="ctr" eaLnBrk="1" hangingPunct="1">
              <a:buNone/>
              <a:defRPr/>
            </a:pPr>
            <a:r>
              <a:rPr lang="ru-RU" altLang="ja-JP" sz="1600" dirty="0" smtClean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Да, если считать успехом годовой рост ВВП в 1,1-1,5%.</a:t>
            </a:r>
          </a:p>
          <a:p>
            <a:pPr marL="609600" indent="-609600" algn="ctr" eaLnBrk="1" hangingPunct="1">
              <a:buNone/>
              <a:defRPr/>
            </a:pPr>
            <a:endParaRPr lang="ru-RU" altLang="ja-JP" sz="1600" dirty="0">
              <a:solidFill>
                <a:schemeClr val="tx2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609600" indent="-609600" eaLnBrk="1" hangingPunct="1">
              <a:buNone/>
              <a:defRPr/>
            </a:pPr>
            <a:r>
              <a:rPr lang="ru-RU" altLang="ja-JP" sz="2800" dirty="0" smtClean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Введение</a:t>
            </a:r>
            <a:r>
              <a:rPr lang="ru-RU" altLang="ja-JP" sz="2800" dirty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: </a:t>
            </a:r>
            <a:r>
              <a:rPr lang="ru-RU" altLang="ja-JP" sz="1600" u="sng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чем интересна экономика Японии</a:t>
            </a:r>
            <a:r>
              <a:rPr lang="ru-RU" altLang="ja-JP" sz="16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?</a:t>
            </a:r>
            <a:r>
              <a:rPr lang="ru-RU" altLang="ja-JP" sz="1600" dirty="0" smtClean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endParaRPr lang="en-US" altLang="ja-JP" sz="1600" dirty="0" smtClean="0">
              <a:solidFill>
                <a:schemeClr val="tx2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609600" indent="-609600" eaLnBrk="1" hangingPunct="1">
              <a:buNone/>
              <a:defRPr/>
            </a:pPr>
            <a:r>
              <a:rPr lang="ru-RU" altLang="ja-JP" sz="1600" dirty="0" smtClean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	Нестандартные решения проблем экономического развития.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ru-RU" altLang="ja-JP" sz="2800" dirty="0" smtClean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1. Макроэкономика: </a:t>
            </a:r>
            <a:r>
              <a:rPr lang="ru-RU" altLang="ja-JP" sz="1600" u="sng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 </a:t>
            </a:r>
            <a:r>
              <a:rPr lang="ru-RU" altLang="ja-JP" sz="1600" u="sng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каким результатам привела «Абэномика</a:t>
            </a:r>
            <a:r>
              <a:rPr lang="ru-RU" altLang="ja-JP" sz="1600" u="sng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»?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ru-RU" altLang="ja-JP" sz="1600" dirty="0" smtClean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	Создание основ для устойчивого роста с низкими темпами.</a:t>
            </a:r>
            <a:endParaRPr lang="ru-RU" altLang="ja-JP" sz="1600" dirty="0">
              <a:solidFill>
                <a:schemeClr val="tx2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en-US" altLang="ja-JP" sz="2800" dirty="0" smtClean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</a:t>
            </a:r>
            <a:r>
              <a:rPr lang="ru-RU" altLang="ja-JP" sz="2800" dirty="0" smtClean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. Микроэкономика: </a:t>
            </a:r>
            <a:r>
              <a:rPr lang="ru-RU" altLang="ja-JP" sz="1600" u="sng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что происходит с японским менеджментом?</a:t>
            </a:r>
          </a:p>
          <a:p>
            <a:pPr marL="609600" indent="-609600" eaLnBrk="1" hangingPunct="1">
              <a:buNone/>
              <a:defRPr/>
            </a:pPr>
            <a:r>
              <a:rPr lang="ru-RU" altLang="ja-JP" sz="1600" dirty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	</a:t>
            </a:r>
            <a:r>
              <a:rPr lang="ru-RU" altLang="ja-JP" sz="1600" dirty="0" smtClean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Появление «новой японской модели».</a:t>
            </a:r>
            <a:endParaRPr lang="ru-RU" altLang="ja-JP" sz="1600" dirty="0">
              <a:solidFill>
                <a:schemeClr val="tx2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609600" indent="-609600" eaLnBrk="1" hangingPunct="1">
              <a:buNone/>
              <a:defRPr/>
            </a:pPr>
            <a:r>
              <a:rPr lang="ru-RU" altLang="ja-JP" sz="2800" dirty="0" smtClean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Заключение: </a:t>
            </a:r>
            <a:r>
              <a:rPr lang="ru-RU" altLang="ja-JP" sz="1600" u="sng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какое будущее ждет экономику и бизнес?</a:t>
            </a:r>
          </a:p>
          <a:p>
            <a:pPr marL="609600" indent="-609600" eaLnBrk="1" hangingPunct="1">
              <a:buNone/>
              <a:defRPr/>
            </a:pPr>
            <a:r>
              <a:rPr lang="ru-RU" altLang="ja-JP" sz="1600" dirty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	</a:t>
            </a:r>
            <a:r>
              <a:rPr lang="ru-RU" altLang="ja-JP" sz="1600" dirty="0" smtClean="0">
                <a:solidFill>
                  <a:schemeClr val="tx2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Эволюция в сторону качества жизни, окружающей среды, социальной и политической системы, а также экономической деятельности.</a:t>
            </a:r>
            <a:endParaRPr lang="ru-RU" altLang="ja-JP" sz="1600" dirty="0">
              <a:solidFill>
                <a:schemeClr val="tx2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75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1645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16205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«Переходный» характер:</a:t>
            </a:r>
            <a:b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ru-RU" altLang="ja-JP" sz="2800" u="sng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от чего к чему?</a:t>
            </a:r>
            <a:endParaRPr lang="en-US" altLang="ja-JP" sz="2800" u="sng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51520" y="1412776"/>
            <a:ext cx="8712968" cy="511256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|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sz="2400" kern="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 новой динамике </a:t>
            </a: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труда, капитала, производительности. </a:t>
            </a:r>
          </a:p>
          <a:p>
            <a:pPr marL="400050" lvl="1" indent="0" eaLnBrk="1" hangingPunct="1">
              <a:buNone/>
              <a:defRPr/>
            </a:pPr>
            <a:r>
              <a:rPr lang="ru-RU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Функция Кобба-Дугласа: </a:t>
            </a:r>
            <a:r>
              <a:rPr lang="en-US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Y=L</a:t>
            </a:r>
            <a:r>
              <a:rPr lang="el-GR" altLang="ja-JP" sz="1600" baseline="30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α</a:t>
            </a:r>
            <a:r>
              <a:rPr lang="en-US" altLang="ja-JP" sz="1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*K</a:t>
            </a:r>
            <a:r>
              <a:rPr lang="el-GR" altLang="ja-JP" sz="16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β</a:t>
            </a:r>
            <a:r>
              <a:rPr lang="en-US" altLang="ja-JP" sz="1600" dirty="0" smtClean="0">
                <a:latin typeface="Arial Unicode MS" pitchFamily="50" charset="-128"/>
                <a:ea typeface="Arial Unicode MS" pitchFamily="50" charset="-128"/>
              </a:rPr>
              <a:t>*</a:t>
            </a:r>
            <a:r>
              <a:rPr lang="en-US" altLang="ja-JP" sz="1600" dirty="0">
                <a:latin typeface="Arial Unicode MS" pitchFamily="50" charset="-128"/>
                <a:ea typeface="Arial Unicode MS" pitchFamily="50" charset="-128"/>
              </a:rPr>
              <a:t>A</a:t>
            </a:r>
            <a:r>
              <a:rPr lang="ru-RU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</a:t>
            </a:r>
            <a:r>
              <a:rPr lang="ru-RU" altLang="ja-JP" sz="1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где </a:t>
            </a:r>
            <a:r>
              <a:rPr lang="en-US" altLang="ja-JP" sz="1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</a:t>
            </a:r>
            <a:r>
              <a:rPr lang="ru-RU" altLang="ja-JP" sz="1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=труд, </a:t>
            </a:r>
            <a:r>
              <a:rPr lang="en-US" altLang="ja-JP" sz="1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K</a:t>
            </a:r>
            <a:r>
              <a:rPr lang="ru-RU" altLang="ja-JP" sz="1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=капитал, </a:t>
            </a:r>
            <a:r>
              <a:rPr lang="en-US" altLang="ja-JP" sz="1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</a:t>
            </a:r>
            <a:r>
              <a:rPr lang="ru-RU" altLang="ja-JP" sz="1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=прочие факторы </a:t>
            </a:r>
            <a:r>
              <a:rPr lang="ru-RU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или совокупная </a:t>
            </a:r>
            <a:r>
              <a:rPr lang="ru-RU" altLang="ja-JP" sz="1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факторная </a:t>
            </a:r>
            <a:r>
              <a:rPr lang="ru-RU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производительность-СФП</a:t>
            </a:r>
            <a:r>
              <a:rPr lang="ru-RU" altLang="ja-JP" sz="1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. </a:t>
            </a:r>
            <a:r>
              <a:rPr lang="ru-RU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Типы экономического роста (экстенсивный-«естественный» и интенсивный-«искусственный») в 1950-80-х и 1990-2010-х годах. Сокращение населения (прямые и косвенные эффекты) и инвестиций, замедление роста производительности в отраслях сферы услуг. Необходимость перехода к новой модели роста (преимущественно за счет СФП). </a:t>
            </a:r>
            <a:endParaRPr lang="ru-RU" altLang="ja-JP" sz="16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sz="2400" kern="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 новым технологиям </a:t>
            </a:r>
            <a:r>
              <a:rPr lang="ru-RU" altLang="ja-JP" sz="2400" kern="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и «Индустрии 4.0».</a:t>
            </a:r>
          </a:p>
          <a:p>
            <a:pPr marL="400050" lvl="1" indent="0" eaLnBrk="1" hangingPunct="1">
              <a:buNone/>
              <a:defRPr/>
            </a:pPr>
            <a:r>
              <a:rPr lang="ru-RU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Новые технологии (автомобили, компьютеры, искусственный интеллект, децентрализованная энергетика, появление «ПРОТРЕБИТЕЛЕЙ» и т.д.), новые взаимосвязи («интернет вещей», логистика, глобализация и т.д.), новые отношения (экономика совместного пользования, гибкая занятость и т.д.)</a:t>
            </a:r>
            <a:endParaRPr lang="ru-RU" altLang="ja-JP" sz="16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ja-JP" sz="2400" kern="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К новой макроэкономической политике </a:t>
            </a: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после этапа «дешевых денег».</a:t>
            </a:r>
          </a:p>
          <a:p>
            <a:pPr marL="400050" lvl="1" indent="0" eaLnBrk="1" hangingPunct="1">
              <a:buNone/>
              <a:defRPr/>
            </a:pPr>
            <a:r>
              <a:rPr lang="ru-RU" altLang="ja-JP" sz="16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Невысокая инфляция, расширение неравенства, появление локальных спекулятивных «пузырей», раздувание госдолга, неизбежность болезненной коррекции после завершения политики «дешевых денег».</a:t>
            </a:r>
            <a:endParaRPr lang="ru-RU" altLang="ja-JP" sz="2800" kern="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3298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32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296987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3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«Потерянные десятилетия», причины:</a:t>
            </a:r>
            <a:r>
              <a:rPr lang="ru-RU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/>
            </a:r>
            <a:br>
              <a:rPr lang="ru-RU" altLang="ja-JP" sz="36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прекратился «естественный</a:t>
            </a:r>
            <a:r>
              <a:rPr lang="ru-RU" altLang="ja-JP" sz="2800" u="sng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»</a:t>
            </a:r>
            <a:r>
              <a:rPr lang="ru-RU" altLang="ja-JP" sz="2800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рост</a:t>
            </a:r>
            <a:endParaRPr lang="en-US" altLang="ja-JP" u="sng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19461" name="Picture 2" descr="P1010014"/>
          <p:cNvPicPr>
            <a:picLocks noChangeAspect="1" noChangeArrowheads="1"/>
          </p:cNvPicPr>
          <p:nvPr/>
        </p:nvPicPr>
        <p:blipFill>
          <a:blip r:embed="rId2">
            <a:lum bright="18000" contrast="84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2" t="17615" r="17055" b="4303"/>
          <a:stretch>
            <a:fillRect/>
          </a:stretch>
        </p:blipFill>
        <p:spPr bwMode="auto">
          <a:xfrm>
            <a:off x="4716462" y="1978025"/>
            <a:ext cx="4202857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44513" y="5013325"/>
            <a:ext cx="4032250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|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1950е: </a:t>
            </a:r>
            <a:r>
              <a:rPr lang="ru-RU" altLang="ja-JP" sz="2400" kern="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восстан., с/х→пром.</a:t>
            </a:r>
            <a:endParaRPr lang="en-US" altLang="ja-JP" sz="2400" kern="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1960е: труд.→материал.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1970-80е: экспорт, зарубежн.база, структура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altLang="ja-JP" sz="2400" kern="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68313" y="1484313"/>
            <a:ext cx="80311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|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ja-JP" sz="2400" kern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Япония, ВВП, %, 1956-2015   </a:t>
            </a:r>
            <a:r>
              <a:rPr lang="ru-RU" altLang="ja-JP" sz="2400" kern="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СССР, МП, %, 1951-1990  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737100" y="5013325"/>
            <a:ext cx="4033838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|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ja-JP" sz="2400" kern="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Военные расходы</a:t>
            </a:r>
            <a:endParaRPr lang="en-US" altLang="ja-JP" sz="2400" kern="0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ja-JP" sz="2400" kern="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Социальное обеспечение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ja-JP" sz="2400" kern="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Недостаток межд.связей, проблема структуры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altLang="ja-JP" sz="2400" kern="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6" t="42105" r="29736" b="23579"/>
          <a:stretch/>
        </p:blipFill>
        <p:spPr bwMode="auto">
          <a:xfrm>
            <a:off x="368310" y="1978026"/>
            <a:ext cx="4208453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スライド番号プレースホルダー 1"/>
          <p:cNvSpPr txBox="1">
            <a:spLocks/>
          </p:cNvSpPr>
          <p:nvPr/>
        </p:nvSpPr>
        <p:spPr bwMode="auto">
          <a:xfrm>
            <a:off x="7236000" y="144000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Arial Unicode MS" pitchFamily="50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defRPr/>
            </a:pPr>
            <a:fld id="{F4932BB3-5984-4D2D-9909-517D8C0A41CD}" type="slidenum">
              <a:rPr lang="en-US" altLang="ja-JP" smtClean="0"/>
              <a:pPr>
                <a:defRPr/>
              </a:pPr>
              <a:t>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0183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yoto">
  <a:themeElements>
    <a:clrScheme name="ユーザー定義 1">
      <a:dk1>
        <a:srgbClr val="57472B"/>
      </a:dk1>
      <a:lt1>
        <a:srgbClr val="CCECFF"/>
      </a:lt1>
      <a:dk2>
        <a:srgbClr val="003366"/>
      </a:dk2>
      <a:lt2>
        <a:srgbClr val="AB967D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kyoto">
      <a:majorFont>
        <a:latin typeface="Times New Roman"/>
        <a:ea typeface="ＭＳ Ｐゴシック"/>
        <a:cs typeface="ＭＳ Ｐゴシック"/>
      </a:majorFont>
      <a:minorFont>
        <a:latin typeface="Times New Roman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Unicode MS" charset="0"/>
            <a:ea typeface="ＭＳ Ｐゴシック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Unicode MS" charset="0"/>
            <a:ea typeface="ＭＳ Ｐゴシック" charset="0"/>
            <a:cs typeface="Arial Unicode MS" charset="0"/>
          </a:defRPr>
        </a:defPPr>
      </a:lstStyle>
    </a:lnDef>
  </a:objectDefaults>
  <a:extraClrSchemeLst>
    <a:extraClrScheme>
      <a:clrScheme name="kyoto 1">
        <a:dk1>
          <a:srgbClr val="000000"/>
        </a:dk1>
        <a:lt1>
          <a:srgbClr val="FFFFFF"/>
        </a:lt1>
        <a:dk2>
          <a:srgbClr val="000099"/>
        </a:dk2>
        <a:lt2>
          <a:srgbClr val="FFFFCC"/>
        </a:lt2>
        <a:accent1>
          <a:srgbClr val="D5AC63"/>
        </a:accent1>
        <a:accent2>
          <a:srgbClr val="500050"/>
        </a:accent2>
        <a:accent3>
          <a:srgbClr val="AAAACA"/>
        </a:accent3>
        <a:accent4>
          <a:srgbClr val="DADADA"/>
        </a:accent4>
        <a:accent5>
          <a:srgbClr val="E7D2B7"/>
        </a:accent5>
        <a:accent6>
          <a:srgbClr val="480048"/>
        </a:accent6>
        <a:hlink>
          <a:srgbClr val="8FA850"/>
        </a:hlink>
        <a:folHlink>
          <a:srgbClr val="CC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yoto 2">
        <a:dk1>
          <a:srgbClr val="57472B"/>
        </a:dk1>
        <a:lt1>
          <a:srgbClr val="CCECFF"/>
        </a:lt1>
        <a:dk2>
          <a:srgbClr val="003366"/>
        </a:dk2>
        <a:lt2>
          <a:srgbClr val="AB967D"/>
        </a:lt2>
        <a:accent1>
          <a:srgbClr val="FFCCCC"/>
        </a:accent1>
        <a:accent2>
          <a:srgbClr val="D8B38E"/>
        </a:accent2>
        <a:accent3>
          <a:srgbClr val="E2F4FF"/>
        </a:accent3>
        <a:accent4>
          <a:srgbClr val="493B23"/>
        </a:accent4>
        <a:accent5>
          <a:srgbClr val="FFE2E2"/>
        </a:accent5>
        <a:accent6>
          <a:srgbClr val="C4A280"/>
        </a:accent6>
        <a:hlink>
          <a:srgbClr val="CCCCFF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yo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yoto 4">
        <a:dk1>
          <a:srgbClr val="000000"/>
        </a:dk1>
        <a:lt1>
          <a:srgbClr val="003399"/>
        </a:lt1>
        <a:dk2>
          <a:srgbClr val="FFFFFF"/>
        </a:dk2>
        <a:lt2>
          <a:srgbClr val="5E553C"/>
        </a:lt2>
        <a:accent1>
          <a:srgbClr val="FFCCCC"/>
        </a:accent1>
        <a:accent2>
          <a:srgbClr val="D0A34A"/>
        </a:accent2>
        <a:accent3>
          <a:srgbClr val="AAADCA"/>
        </a:accent3>
        <a:accent4>
          <a:srgbClr val="000000"/>
        </a:accent4>
        <a:accent5>
          <a:srgbClr val="FFE2E2"/>
        </a:accent5>
        <a:accent6>
          <a:srgbClr val="BC9342"/>
        </a:accent6>
        <a:hlink>
          <a:srgbClr val="CCCC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11583</TotalTime>
  <Words>3385</Words>
  <Application>Microsoft Office PowerPoint</Application>
  <PresentationFormat>画面に合わせる (4:3)</PresentationFormat>
  <Paragraphs>502</Paragraphs>
  <Slides>75</Slides>
  <Notes>2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75</vt:i4>
      </vt:variant>
    </vt:vector>
  </HeadingPairs>
  <TitlesOfParts>
    <vt:vector size="76" baseType="lpstr">
      <vt:lpstr>kyoto</vt:lpstr>
      <vt:lpstr>Экономика Японии: будет ли успешным 2018 год?</vt:lpstr>
      <vt:lpstr>План лекции: ставим вопросы</vt:lpstr>
      <vt:lpstr>Введение:  чем интересна экономика Японии?</vt:lpstr>
      <vt:lpstr>PowerPoint プレゼンテーション</vt:lpstr>
      <vt:lpstr>PowerPoint プレゼンテーション</vt:lpstr>
      <vt:lpstr>PowerPoint プレゼンテーション</vt:lpstr>
      <vt:lpstr>1. Макроэкономика: каковы результаты «Абэномики»?</vt:lpstr>
      <vt:lpstr>«Переходный» характер: от чего к чему?</vt:lpstr>
      <vt:lpstr>«Потерянные десятилетия», причины: прекратился «естественный» рост</vt:lpstr>
      <vt:lpstr>«Потерянные десятилетия», причины: прекратила действ. восточноазиатская модель</vt:lpstr>
      <vt:lpstr>«Потерянные десятилетия», причины: подорожала иена</vt:lpstr>
      <vt:lpstr>«Потерянные десятилетия», причины: лопнул «пузырь»</vt:lpstr>
      <vt:lpstr>«Потерянные десятилетия», причины: неуверенная экон.политика</vt:lpstr>
      <vt:lpstr>«Потерянные десятилетия», причины: обострение «структурных проблем»</vt:lpstr>
      <vt:lpstr>Потерянные...темпы</vt:lpstr>
      <vt:lpstr>Потерянные...доходы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Положительные моменты</vt:lpstr>
      <vt:lpstr>PowerPoint プレゼンテーション</vt:lpstr>
      <vt:lpstr>PowerPoint プレゼンテーション</vt:lpstr>
      <vt:lpstr>Промежуточные итоги Абэномики:  ...чистая прибыль крупных компаний...</vt:lpstr>
      <vt:lpstr>PowerPoint プレゼンテーション</vt:lpstr>
      <vt:lpstr>Промежуточные итоги Абэномики:  ...акции, курс иены...</vt:lpstr>
      <vt:lpstr>Промежуточные итоги Абэномики:  ...бурный рост въездного туризма...</vt:lpstr>
      <vt:lpstr>Промежуточные итоги Абэномики:  ...низкая безработица...</vt:lpstr>
      <vt:lpstr>Промежуточные итоги Абэномики:  ...неустойчивая динамика доходов и цен...</vt:lpstr>
      <vt:lpstr>Промежуточные итоги Абэномики:  какой макияж выбирают женщины? </vt:lpstr>
      <vt:lpstr>Промежуточные итоги Абэномики:  какой политики ожидать от Банка Японии? </vt:lpstr>
      <vt:lpstr>Промежуточные итоги Абэномики:  Сомневаться, нельзя, сказать «рост»!</vt:lpstr>
      <vt:lpstr>PowerPoint プレゼンテーション</vt:lpstr>
      <vt:lpstr>2. Микроэкономика:  частичные перемены или смена модели?</vt:lpstr>
      <vt:lpstr>Черты: дуализм (малые и крупные компании), Япония как страна малых предприятий</vt:lpstr>
      <vt:lpstr>PowerPoint プレゼンテーション</vt:lpstr>
      <vt:lpstr>PowerPoint プレゼンテーション</vt:lpstr>
      <vt:lpstr>Крупные компании:  перемены... </vt:lpstr>
      <vt:lpstr>Крупные компании:  повышение доли иностр.акционеров в инвестициях  </vt:lpstr>
      <vt:lpstr>PowerPoint プレゼンテーション</vt:lpstr>
      <vt:lpstr>Крупные компании:  кодекс КУ, ориентация на интересы акционеров</vt:lpstr>
      <vt:lpstr>Крупные компании:  Казуо ИНАМОРИ (Kyocera), обязанность менеджеров – защитить бизнес от акционеров</vt:lpstr>
      <vt:lpstr>PowerPoint プレゼンテーション</vt:lpstr>
      <vt:lpstr>PowerPoint プレゼンテーション</vt:lpstr>
      <vt:lpstr>PowerPoint プレゼンテーション</vt:lpstr>
      <vt:lpstr>Крупные компании:  события года (Japan Times, 2017)</vt:lpstr>
      <vt:lpstr>PowerPoint プレゼンテーション</vt:lpstr>
      <vt:lpstr>Крупные компании:  новые истории успеха (DMM.com)</vt:lpstr>
      <vt:lpstr>Крупные компании:  новые истории провала (Toshiba)</vt:lpstr>
      <vt:lpstr>Крупные компании:  новые деловые альянсы (Toyota + Mazda)</vt:lpstr>
      <vt:lpstr>Крупные компании:  новые методы рекрутинга специалистов IT</vt:lpstr>
      <vt:lpstr>Крупные компании:  новые направления эволюции ритейла («конбини»)</vt:lpstr>
      <vt:lpstr>Сфера услуг: необходимость перемен</vt:lpstr>
      <vt:lpstr>Сфера услуг: изменение запросов</vt:lpstr>
      <vt:lpstr>Сфера услуг: изменение политики компаний</vt:lpstr>
      <vt:lpstr>Сфера услуг: новые направления обслуживания</vt:lpstr>
      <vt:lpstr>Малые и средние предпр. (МСП)</vt:lpstr>
      <vt:lpstr>Фукуи, особенности:  экономика в полпроцента</vt:lpstr>
      <vt:lpstr>Фукуи, особенности:  глубокая провинция?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Фукуи, особенности:  АЭС региона Кансай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МСП: лак... </vt:lpstr>
      <vt:lpstr>PowerPoint プレゼンテーション</vt:lpstr>
      <vt:lpstr>МСП: металлоизделия... </vt:lpstr>
      <vt:lpstr>МСП: ткани... </vt:lpstr>
      <vt:lpstr>МСП: гальваника... </vt:lpstr>
      <vt:lpstr>Новая модель менеджмента?</vt:lpstr>
      <vt:lpstr>Заключение: отвечаем на вопросы</vt:lpstr>
    </vt:vector>
  </TitlesOfParts>
  <Company>福井県立大学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fpuadmin</dc:creator>
  <cp:lastModifiedBy>福井県立大学</cp:lastModifiedBy>
  <cp:revision>696</cp:revision>
  <cp:lastPrinted>2017-12-15T07:26:18Z</cp:lastPrinted>
  <dcterms:created xsi:type="dcterms:W3CDTF">2007-01-10T02:28:44Z</dcterms:created>
  <dcterms:modified xsi:type="dcterms:W3CDTF">2018-02-04T02:29:17Z</dcterms:modified>
</cp:coreProperties>
</file>