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Lst>
  <p:notesMasterIdLst>
    <p:notesMasterId r:id="rId14"/>
  </p:notes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Lst>
  <p:sldSz cx="10080625" cy="7559675"/>
  <p:notesSz cx="7559675" cy="10691813"/>
  <p:defaultTextStyle>
    <a:defPPr>
      <a:defRPr lang="en-GB"/>
    </a:defPPr>
    <a:lvl1pPr algn="l" defTabSz="449216"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1pPr>
    <a:lvl2pPr marL="742873" indent="-285721" algn="l" defTabSz="449216"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2pPr>
    <a:lvl3pPr marL="1142881" indent="-228576" algn="l" defTabSz="449216"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3pPr>
    <a:lvl4pPr marL="1600034" indent="-228576" algn="l" defTabSz="449216"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4pPr>
    <a:lvl5pPr marL="2057187" indent="-228576" algn="l" defTabSz="449216"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5pPr>
    <a:lvl6pPr marL="2285763" algn="l" defTabSz="914305" rtl="0" eaLnBrk="1" latinLnBrk="0" hangingPunct="1">
      <a:defRPr kern="1200">
        <a:solidFill>
          <a:schemeClr val="tx1"/>
        </a:solidFill>
        <a:latin typeface="Arial" charset="0"/>
        <a:ea typeface="+mn-ea"/>
        <a:cs typeface="+mn-cs"/>
      </a:defRPr>
    </a:lvl6pPr>
    <a:lvl7pPr marL="2742916" algn="l" defTabSz="914305" rtl="0" eaLnBrk="1" latinLnBrk="0" hangingPunct="1">
      <a:defRPr kern="1200">
        <a:solidFill>
          <a:schemeClr val="tx1"/>
        </a:solidFill>
        <a:latin typeface="Arial" charset="0"/>
        <a:ea typeface="+mn-ea"/>
        <a:cs typeface="+mn-cs"/>
      </a:defRPr>
    </a:lvl7pPr>
    <a:lvl8pPr marL="3200068" algn="l" defTabSz="914305" rtl="0" eaLnBrk="1" latinLnBrk="0" hangingPunct="1">
      <a:defRPr kern="1200">
        <a:solidFill>
          <a:schemeClr val="tx1"/>
        </a:solidFill>
        <a:latin typeface="Arial" charset="0"/>
        <a:ea typeface="+mn-ea"/>
        <a:cs typeface="+mn-cs"/>
      </a:defRPr>
    </a:lvl8pPr>
    <a:lvl9pPr marL="3657221" algn="l" defTabSz="914305"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4" d="100"/>
          <a:sy n="94" d="100"/>
        </p:scale>
        <p:origin x="-1740" y="-102"/>
      </p:cViewPr>
      <p:guideLst>
        <p:guide orient="horz" pos="2161"/>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showGuides="1">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5122"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ja-JP" altLang="ja-JP" smtClean="0"/>
          </a:p>
        </p:txBody>
      </p:sp>
      <p:sp>
        <p:nvSpPr>
          <p:cNvPr id="5123" name="Rectangle 3"/>
          <p:cNvSpPr>
            <a:spLocks noGrp="1" noChangeArrowheads="1"/>
          </p:cNvSpPr>
          <p:nvPr>
            <p:ph type="hdr"/>
          </p:nvPr>
        </p:nvSpPr>
        <p:spPr bwMode="auto">
          <a:xfrm>
            <a:off x="0" y="0"/>
            <a:ext cx="327818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TakaoPGothic" charset="0"/>
                <a:cs typeface="TakaoPGothic" charset="0"/>
              </a:defRPr>
            </a:lvl1pPr>
          </a:lstStyle>
          <a:p>
            <a:endParaRPr lang="en-US" altLang="ja-JP"/>
          </a:p>
        </p:txBody>
      </p:sp>
      <p:sp>
        <p:nvSpPr>
          <p:cNvPr id="5124" name="Rectangle 4"/>
          <p:cNvSpPr>
            <a:spLocks noGrp="1" noChangeArrowheads="1"/>
          </p:cNvSpPr>
          <p:nvPr>
            <p:ph type="dt"/>
          </p:nvPr>
        </p:nvSpPr>
        <p:spPr bwMode="auto">
          <a:xfrm>
            <a:off x="4279900" y="0"/>
            <a:ext cx="327818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TakaoPGothic" charset="0"/>
                <a:cs typeface="TakaoPGothic" charset="0"/>
              </a:defRPr>
            </a:lvl1pPr>
          </a:lstStyle>
          <a:p>
            <a:endParaRPr lang="en-US" altLang="ja-JP"/>
          </a:p>
        </p:txBody>
      </p:sp>
      <p:sp>
        <p:nvSpPr>
          <p:cNvPr id="5125" name="Rectangle 5"/>
          <p:cNvSpPr>
            <a:spLocks noGrp="1" noChangeArrowheads="1"/>
          </p:cNvSpPr>
          <p:nvPr>
            <p:ph type="ftr"/>
          </p:nvPr>
        </p:nvSpPr>
        <p:spPr bwMode="auto">
          <a:xfrm>
            <a:off x="0" y="10156825"/>
            <a:ext cx="327818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TakaoPGothic" charset="0"/>
                <a:cs typeface="TakaoPGothic" charset="0"/>
              </a:defRPr>
            </a:lvl1pPr>
          </a:lstStyle>
          <a:p>
            <a:endParaRPr lang="en-US" altLang="ja-JP"/>
          </a:p>
        </p:txBody>
      </p:sp>
      <p:sp>
        <p:nvSpPr>
          <p:cNvPr id="5126" name="Rectangle 6"/>
          <p:cNvSpPr>
            <a:spLocks noGrp="1" noChangeArrowheads="1"/>
          </p:cNvSpPr>
          <p:nvPr>
            <p:ph type="sldNum"/>
          </p:nvPr>
        </p:nvSpPr>
        <p:spPr bwMode="auto">
          <a:xfrm>
            <a:off x="4279900" y="10156825"/>
            <a:ext cx="327818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TakaoPGothic" charset="0"/>
                <a:cs typeface="TakaoPGothic" charset="0"/>
              </a:defRPr>
            </a:lvl1pPr>
          </a:lstStyle>
          <a:p>
            <a:fld id="{D8166660-2810-47BD-972C-0879205D3993}" type="slidenum">
              <a:rPr lang="en-US" altLang="ja-JP"/>
              <a:pPr/>
              <a:t>‹#›</a:t>
            </a:fld>
            <a:endParaRPr lang="en-US" altLang="ja-JP"/>
          </a:p>
        </p:txBody>
      </p:sp>
    </p:spTree>
    <p:extLst>
      <p:ext uri="{BB962C8B-B14F-4D97-AF65-F5344CB8AC3E}">
        <p14:creationId xmlns:p14="http://schemas.microsoft.com/office/powerpoint/2010/main" val="841323626"/>
      </p:ext>
    </p:extLst>
  </p:cSld>
  <p:clrMap bg1="lt1" tx1="dk1" bg2="lt2" tx2="dk2" accent1="accent1" accent2="accent2" accent3="accent3" accent4="accent4" accent5="accent5" accent6="accent6" hlink="hlink" folHlink="folHlink"/>
  <p:notesStyle>
    <a:lvl1pPr algn="l" defTabSz="449216"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873" indent="-285721" algn="l" defTabSz="449216"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2881" indent="-228576" algn="l" defTabSz="449216"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034" indent="-228576" algn="l" defTabSz="449216"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187" indent="-228576" algn="l" defTabSz="449216"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5763" algn="l" defTabSz="914305" rtl="0" eaLnBrk="1" latinLnBrk="0" hangingPunct="1">
      <a:defRPr kumimoji="1" sz="1200" kern="1200">
        <a:solidFill>
          <a:schemeClr val="tx1"/>
        </a:solidFill>
        <a:latin typeface="+mn-lt"/>
        <a:ea typeface="+mn-ea"/>
        <a:cs typeface="+mn-cs"/>
      </a:defRPr>
    </a:lvl6pPr>
    <a:lvl7pPr marL="2742916" algn="l" defTabSz="914305" rtl="0" eaLnBrk="1" latinLnBrk="0" hangingPunct="1">
      <a:defRPr kumimoji="1" sz="1200" kern="1200">
        <a:solidFill>
          <a:schemeClr val="tx1"/>
        </a:solidFill>
        <a:latin typeface="+mn-lt"/>
        <a:ea typeface="+mn-ea"/>
        <a:cs typeface="+mn-cs"/>
      </a:defRPr>
    </a:lvl7pPr>
    <a:lvl8pPr marL="3200068" algn="l" defTabSz="914305" rtl="0" eaLnBrk="1" latinLnBrk="0" hangingPunct="1">
      <a:defRPr kumimoji="1" sz="1200" kern="1200">
        <a:solidFill>
          <a:schemeClr val="tx1"/>
        </a:solidFill>
        <a:latin typeface="+mn-lt"/>
        <a:ea typeface="+mn-ea"/>
        <a:cs typeface="+mn-cs"/>
      </a:defRPr>
    </a:lvl8pPr>
    <a:lvl9pPr marL="3657221" algn="l" defTabSz="91430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14CE250-6DF1-4D4E-BD8E-A2B09AA698B3}" type="slidenum">
              <a:rPr lang="en-US" altLang="ja-JP"/>
              <a:pPr/>
              <a:t>1</a:t>
            </a:fld>
            <a:endParaRPr lang="en-US" altLang="ja-JP"/>
          </a:p>
        </p:txBody>
      </p:sp>
      <p:sp>
        <p:nvSpPr>
          <p:cNvPr id="3481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8121443-267A-4372-A04B-3AC2A973BB1D}" type="slidenum">
              <a:rPr lang="en-US" altLang="ja-JP"/>
              <a:pPr/>
              <a:t>10</a:t>
            </a:fld>
            <a:endParaRPr lang="en-US" altLang="ja-JP"/>
          </a:p>
        </p:txBody>
      </p:sp>
      <p:sp>
        <p:nvSpPr>
          <p:cNvPr id="4403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4" name="Text Box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780" rIns="0" bIns="0"/>
          <a:lstStyle/>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Arial" charset="0"/>
              </a:rPr>
              <a:t>病院は「組織」となるのが難しいので、そこでのマネジメントには、私の方法論がより効果的なのではないか</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328E3F6-26DF-4F7E-A1C0-C8FABAB49211}" type="slidenum">
              <a:rPr lang="en-US" altLang="ja-JP"/>
              <a:pPr/>
              <a:t>11</a:t>
            </a:fld>
            <a:endParaRPr lang="en-US" altLang="ja-JP"/>
          </a:p>
        </p:txBody>
      </p:sp>
      <p:sp>
        <p:nvSpPr>
          <p:cNvPr id="4505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8"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4B3DAEB-5275-456D-8884-A7DC55D4C37C}" type="slidenum">
              <a:rPr lang="en-US" altLang="ja-JP"/>
              <a:pPr/>
              <a:t>12</a:t>
            </a:fld>
            <a:endParaRPr lang="en-US" altLang="ja-JP"/>
          </a:p>
        </p:txBody>
      </p:sp>
      <p:sp>
        <p:nvSpPr>
          <p:cNvPr id="4608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Text Box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780" rIns="0" bIns="0"/>
          <a:lstStyle/>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Arial" charset="0"/>
              </a:rPr>
              <a:t>コミュニケーション力やロジカルシンキングは当たり前</a:t>
            </a:r>
          </a:p>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endParaRPr lang="en-US" altLang="ja-JP" sz="2000">
              <a:latin typeface="Arial" charset="0"/>
              <a:ea typeface="TakaoPGothic" charset="0"/>
              <a:cs typeface="TakaoPGothic" charset="0"/>
            </a:endParaRPr>
          </a:p>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Arial" charset="0"/>
              </a:rPr>
              <a:t>自分はどうしたいか→どうすべきか、ではなく！！</a:t>
            </a:r>
          </a:p>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Arial" charset="0"/>
              </a:rPr>
              <a:t>　　課題の掘り起こしには必要！！</a:t>
            </a:r>
          </a:p>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endParaRPr lang="en-US" altLang="ja-JP" sz="2000">
              <a:latin typeface="Arial" charset="0"/>
              <a:ea typeface="TakaoPGothic" charset="0"/>
              <a:cs typeface="Takao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0103A5-DAD6-4ACF-B046-0680B6DF0C88}" type="slidenum">
              <a:rPr lang="en-US" altLang="ja-JP"/>
              <a:pPr/>
              <a:t>2</a:t>
            </a:fld>
            <a:endParaRPr lang="en-US" altLang="ja-JP"/>
          </a:p>
        </p:txBody>
      </p:sp>
      <p:sp>
        <p:nvSpPr>
          <p:cNvPr id="3584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FCEEFE7-5C9A-4F82-9E55-2D5D5B484E5B}" type="slidenum">
              <a:rPr lang="en-US" altLang="ja-JP"/>
              <a:pPr/>
              <a:t>3</a:t>
            </a:fld>
            <a:endParaRPr lang="en-US" altLang="ja-JP"/>
          </a:p>
        </p:txBody>
      </p:sp>
      <p:sp>
        <p:nvSpPr>
          <p:cNvPr id="3686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6"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64A66F3-5A4C-41FB-91EA-4F07EAAFB817}" type="slidenum">
              <a:rPr lang="en-US" altLang="ja-JP"/>
              <a:pPr/>
              <a:t>4</a:t>
            </a:fld>
            <a:endParaRPr lang="en-US" altLang="ja-JP"/>
          </a:p>
        </p:txBody>
      </p:sp>
      <p:sp>
        <p:nvSpPr>
          <p:cNvPr id="3788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Text Box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780" rIns="0" bIns="0"/>
          <a:lstStyle/>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Arial" charset="0"/>
              </a:rPr>
              <a:t>共有していることは知っているけど、当たり前すぎて普段は意識していないもの</a:t>
            </a:r>
          </a:p>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Arial" charset="0"/>
              </a:rPr>
              <a:t>共有していることを普段から意識しているもの</a:t>
            </a:r>
          </a:p>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Arial" charset="0"/>
              </a:rPr>
              <a:t>共有しているとは思っていないけど、傍から見ていると共有しているもの</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764CFA8-AEAA-4DBC-8CE4-C2B8F6548663}" type="slidenum">
              <a:rPr lang="en-US" altLang="ja-JP"/>
              <a:pPr/>
              <a:t>5</a:t>
            </a:fld>
            <a:endParaRPr lang="en-US" altLang="ja-JP"/>
          </a:p>
        </p:txBody>
      </p:sp>
      <p:sp>
        <p:nvSpPr>
          <p:cNvPr id="3891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Text Box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pPr marL="215900" indent="-214313" eaLnBrk="1">
              <a:lnSpc>
                <a:spcPct val="125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メイリオ" pitchFamily="48" charset="0"/>
                <a:cs typeface="メイリオ" pitchFamily="48" charset="0"/>
              </a:rPr>
              <a:t>例ば</a:t>
            </a:r>
            <a:r>
              <a:rPr lang="en-US" altLang="ja-JP" sz="2000">
                <a:latin typeface="メイリオ" pitchFamily="48" charset="0"/>
                <a:cs typeface="メイリオ" pitchFamily="48" charset="0"/>
              </a:rPr>
              <a:t>ICT</a:t>
            </a:r>
            <a:r>
              <a:rPr lang="ja-JP" altLang="ja-JP" sz="2000">
                <a:latin typeface="メイリオ" pitchFamily="48" charset="0"/>
                <a:cs typeface="メイリオ" pitchFamily="48" charset="0"/>
              </a:rPr>
              <a:t>を活用して新たな業務ツールを導入する、や、情報の配置を工夫してそれまであまり触れていなかった業務情報に触れるようにする</a:t>
            </a:r>
          </a:p>
          <a:p>
            <a:pPr marL="215900" indent="-214313" eaLnBrk="1">
              <a:lnSpc>
                <a:spcPct val="125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メイリオ" pitchFamily="48" charset="0"/>
                <a:cs typeface="メイリオ" pitchFamily="48" charset="0"/>
              </a:rPr>
              <a:t>そうすれば、人は自分からそういったものが加わった環境に適応するために、行動や思考様式を変えていくのではないか・</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D3AA9E5-9A97-4C0A-BC6A-BDF1D794DFFB}" type="slidenum">
              <a:rPr lang="en-US" altLang="ja-JP"/>
              <a:pPr/>
              <a:t>6</a:t>
            </a:fld>
            <a:endParaRPr lang="en-US" altLang="ja-JP"/>
          </a:p>
        </p:txBody>
      </p:sp>
      <p:sp>
        <p:nvSpPr>
          <p:cNvPr id="3993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3E437A3-19BB-4D11-8FD6-7FFF7A0E75D4}" type="slidenum">
              <a:rPr lang="en-US" altLang="ja-JP"/>
              <a:pPr/>
              <a:t>7</a:t>
            </a:fld>
            <a:endParaRPr lang="en-US" altLang="ja-JP"/>
          </a:p>
        </p:txBody>
      </p:sp>
      <p:sp>
        <p:nvSpPr>
          <p:cNvPr id="4096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4A283A7-929E-464E-B8AD-F85C8BFC0BA0}" type="slidenum">
              <a:rPr lang="en-US" altLang="ja-JP"/>
              <a:pPr/>
              <a:t>8</a:t>
            </a:fld>
            <a:endParaRPr lang="en-US" altLang="ja-JP"/>
          </a:p>
        </p:txBody>
      </p:sp>
      <p:sp>
        <p:nvSpPr>
          <p:cNvPr id="4198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Text Box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780" rIns="0" bIns="0"/>
          <a:lstStyle/>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Arial" charset="0"/>
              </a:rPr>
              <a:t>観察・聞き取り・アンケートによって</a:t>
            </a:r>
          </a:p>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endParaRPr lang="en-US" altLang="ja-JP" sz="2000">
              <a:latin typeface="Arial" charset="0"/>
              <a:ea typeface="TakaoPGothic" charset="0"/>
              <a:cs typeface="TakaoPGothic" charset="0"/>
            </a:endParaRPr>
          </a:p>
          <a:p>
            <a:pPr marL="215900" indent="-214313" eaLnBrk="1">
              <a:lnSpc>
                <a:spcPct val="93000"/>
              </a:lnSpc>
              <a:spcBef>
                <a:spcPct val="0"/>
              </a:spcBef>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ja-JP" altLang="ja-JP" sz="2000">
                <a:latin typeface="Arial" charset="0"/>
              </a:rPr>
              <a:t>実際に情報システムを作ってみて試す・評価する←工学</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C3DDFAB-C301-453F-9DC2-CC3CE82C3389}" type="slidenum">
              <a:rPr lang="en-US" altLang="ja-JP"/>
              <a:pPr/>
              <a:t>9</a:t>
            </a:fld>
            <a:endParaRPr lang="en-US" altLang="ja-JP"/>
          </a:p>
        </p:txBody>
      </p:sp>
      <p:sp>
        <p:nvSpPr>
          <p:cNvPr id="4300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11" name="Picture 5"/>
          <p:cNvPicPr>
            <a:picLocks noChangeAspect="1" noChangeArrowheads="1"/>
          </p:cNvPicPr>
          <p:nvPr/>
        </p:nvPicPr>
        <p:blipFill>
          <a:blip r:embed="rId2">
            <a:lum bright="50000" contrast="-70000"/>
            <a:extLst>
              <a:ext uri="{28A0092B-C50C-407E-A947-70E740481C1C}">
                <a14:useLocalDpi xmlns:a14="http://schemas.microsoft.com/office/drawing/2010/main" val="0"/>
              </a:ext>
            </a:extLst>
          </a:blip>
          <a:srcRect/>
          <a:stretch>
            <a:fillRect/>
          </a:stretch>
        </p:blipFill>
        <p:spPr bwMode="auto">
          <a:xfrm>
            <a:off x="4167091" y="607067"/>
            <a:ext cx="5968150" cy="6585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ctrTitle"/>
          </p:nvPr>
        </p:nvSpPr>
        <p:spPr>
          <a:xfrm>
            <a:off x="756047" y="2348401"/>
            <a:ext cx="8568531" cy="1272686"/>
          </a:xfrm>
        </p:spPr>
        <p:txBody>
          <a:bodyPr>
            <a:normAutofit/>
          </a:bodyPr>
          <a:lstStyle>
            <a:lvl1pPr algn="l">
              <a:defRPr sz="4400"/>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512094" y="3938589"/>
            <a:ext cx="7056438" cy="2698766"/>
          </a:xfrm>
        </p:spPr>
        <p:txBody>
          <a:bodyPr/>
          <a:lstStyle>
            <a:lvl1pPr marL="0" indent="0" algn="ctr">
              <a:buNone/>
              <a:defRPr>
                <a:solidFill>
                  <a:schemeClr val="tx1">
                    <a:tint val="75000"/>
                  </a:schemeClr>
                </a:solidFil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EAACBA4F-CD4F-45F1-B99F-97F67A5C1A73}" type="datetime1">
              <a:rPr kumimoji="1" lang="ja-JP" altLang="en-US" smtClean="0"/>
              <a:t>2018/4/12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A78BAE-1C2D-4BE5-804E-9B0CD87993BD}" type="slidenum">
              <a:rPr lang="en-US" altLang="ja-JP" smtClean="0"/>
              <a:pPr/>
              <a:t>‹#›</a:t>
            </a:fld>
            <a:endParaRPr lang="en-US" altLang="ja-JP"/>
          </a:p>
        </p:txBody>
      </p:sp>
      <p:cxnSp>
        <p:nvCxnSpPr>
          <p:cNvPr id="8" name="直線コネクタ 7"/>
          <p:cNvCxnSpPr/>
          <p:nvPr/>
        </p:nvCxnSpPr>
        <p:spPr>
          <a:xfrm>
            <a:off x="436051" y="3382960"/>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a:xfrm>
            <a:off x="436051" y="3382960"/>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a:xfrm>
            <a:off x="436051" y="3382960"/>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682075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36C41A-A764-49B6-8730-595679797FE4}" type="datetime1">
              <a:rPr kumimoji="1" lang="ja-JP" altLang="en-US" smtClean="0"/>
              <a:t>2018/4/12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9FBD15-C276-4804-B2C9-004971137034}" type="slidenum">
              <a:rPr lang="en-US" altLang="ja-JP" smtClean="0"/>
              <a:pPr/>
              <a:t>‹#›</a:t>
            </a:fld>
            <a:endParaRPr lang="en-US" altLang="ja-JP"/>
          </a:p>
        </p:txBody>
      </p:sp>
    </p:spTree>
    <p:extLst>
      <p:ext uri="{BB962C8B-B14F-4D97-AF65-F5344CB8AC3E}">
        <p14:creationId xmlns:p14="http://schemas.microsoft.com/office/powerpoint/2010/main" val="1111914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454" y="302740"/>
            <a:ext cx="2268141" cy="64502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04031" y="302740"/>
            <a:ext cx="6636411" cy="64502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EA7709-08C7-4CF9-84CA-A4ACE8D6DF6D}" type="datetime1">
              <a:rPr kumimoji="1" lang="ja-JP" altLang="en-US" smtClean="0"/>
              <a:t>2018/4/12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B1FAA0-BDF1-4C88-B59A-6CC7AFDBBEED}" type="slidenum">
              <a:rPr lang="en-US" altLang="ja-JP" smtClean="0"/>
              <a:pPr/>
              <a:t>‹#›</a:t>
            </a:fld>
            <a:endParaRPr lang="en-US" altLang="ja-JP"/>
          </a:p>
        </p:txBody>
      </p:sp>
    </p:spTree>
    <p:extLst>
      <p:ext uri="{BB962C8B-B14F-4D97-AF65-F5344CB8AC3E}">
        <p14:creationId xmlns:p14="http://schemas.microsoft.com/office/powerpoint/2010/main" val="2762431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04031" y="1398575"/>
            <a:ext cx="9072563" cy="5354389"/>
          </a:xfrm>
        </p:spPr>
        <p:txBody>
          <a:bodyPr/>
          <a:lstStyle>
            <a:lvl1pPr>
              <a:defRPr sz="3300"/>
            </a:lvl1pPr>
            <a:lvl2pPr>
              <a:defRPr sz="2900"/>
            </a:lvl2pPr>
            <a:lvl3pPr>
              <a:defRPr sz="2400"/>
            </a:lvl3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2" name="タイトル 1"/>
          <p:cNvSpPr>
            <a:spLocks noGrp="1"/>
          </p:cNvSpPr>
          <p:nvPr>
            <p:ph type="title"/>
          </p:nvPr>
        </p:nvSpPr>
        <p:spPr>
          <a:xfrm>
            <a:off x="1150506" y="302739"/>
            <a:ext cx="8426088" cy="857708"/>
          </a:xfrm>
        </p:spPr>
        <p:txBody>
          <a:bodyPr>
            <a:normAutofit/>
          </a:bodyPr>
          <a:lstStyle>
            <a:lvl1pPr>
              <a:defRPr sz="3500"/>
            </a:lvl1pPr>
          </a:lstStyle>
          <a:p>
            <a:r>
              <a:rPr kumimoji="1" lang="ja-JP" altLang="en-US" smtClean="0"/>
              <a:t>マスター タイトルの書式設定</a:t>
            </a:r>
            <a:endParaRPr kumimoji="1" lang="ja-JP" altLang="en-US" dirty="0"/>
          </a:p>
        </p:txBody>
      </p:sp>
      <p:sp>
        <p:nvSpPr>
          <p:cNvPr id="4" name="日付プレースホルダー 3"/>
          <p:cNvSpPr>
            <a:spLocks noGrp="1"/>
          </p:cNvSpPr>
          <p:nvPr>
            <p:ph type="dt" sz="half" idx="10"/>
          </p:nvPr>
        </p:nvSpPr>
        <p:spPr/>
        <p:txBody>
          <a:bodyPr/>
          <a:lstStyle/>
          <a:p>
            <a:fld id="{C0118547-20FE-4FFF-8698-B24D74B181C1}" type="datetime1">
              <a:rPr kumimoji="1" lang="ja-JP" altLang="en-US" smtClean="0"/>
              <a:t>2018/4/12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0F832D-628E-40F6-8AA7-4AEEA8F547B5}" type="slidenum">
              <a:rPr lang="en-US" altLang="ja-JP" smtClean="0"/>
              <a:pPr/>
              <a:t>‹#›</a:t>
            </a:fld>
            <a:endParaRPr lang="en-US" altLang="ja-JP"/>
          </a:p>
        </p:txBody>
      </p:sp>
      <p:cxnSp>
        <p:nvCxnSpPr>
          <p:cNvPr id="7" name="直線コネクタ 6"/>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pic>
        <p:nvPicPr>
          <p:cNvPr id="10" name="Picture 5"/>
          <p:cNvPicPr>
            <a:picLocks noChangeAspect="1" noChangeArrowheads="1"/>
          </p:cNvPicPr>
          <p:nvPr/>
        </p:nvPicPr>
        <p:blipFill>
          <a:blip r:embed="rId2">
            <a:lum bright="50000" contrast="-70000"/>
            <a:extLst>
              <a:ext uri="{28A0092B-C50C-407E-A947-70E740481C1C}">
                <a14:useLocalDpi xmlns:a14="http://schemas.microsoft.com/office/drawing/2010/main" val="0"/>
              </a:ext>
            </a:extLst>
          </a:blip>
          <a:srcRect/>
          <a:stretch>
            <a:fillRect/>
          </a:stretch>
        </p:blipFill>
        <p:spPr bwMode="auto">
          <a:xfrm>
            <a:off x="276517" y="213288"/>
            <a:ext cx="714454" cy="78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83898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rgbClr val="800000"/>
        </a:solidFill>
        <a:effectLst/>
      </p:bgPr>
    </p:bg>
    <p:spTree>
      <p:nvGrpSpPr>
        <p:cNvPr id="1" name=""/>
        <p:cNvGrpSpPr/>
        <p:nvPr/>
      </p:nvGrpSpPr>
      <p:grpSpPr>
        <a:xfrm>
          <a:off x="0" y="0"/>
          <a:ext cx="0" cy="0"/>
          <a:chOff x="0" y="0"/>
          <a:chExt cx="0" cy="0"/>
        </a:xfrm>
      </p:grpSpPr>
      <p:sp>
        <p:nvSpPr>
          <p:cNvPr id="10" name="正方形/長方形 9"/>
          <p:cNvSpPr/>
          <p:nvPr/>
        </p:nvSpPr>
        <p:spPr>
          <a:xfrm>
            <a:off x="-3713" y="7272359"/>
            <a:ext cx="10080625" cy="287316"/>
          </a:xfrm>
          <a:prstGeom prst="rect">
            <a:avLst/>
          </a:prstGeom>
          <a:solidFill>
            <a:srgbClr val="006600"/>
          </a:solidFill>
          <a:ln>
            <a:solidFill>
              <a:srgbClr val="006600"/>
            </a:solidFill>
          </a:ln>
        </p:spPr>
        <p:style>
          <a:lnRef idx="2">
            <a:schemeClr val="accent6">
              <a:shade val="50000"/>
            </a:schemeClr>
          </a:lnRef>
          <a:fillRef idx="1">
            <a:schemeClr val="accent6"/>
          </a:fillRef>
          <a:effectRef idx="0">
            <a:schemeClr val="accent6"/>
          </a:effectRef>
          <a:fontRef idx="minor">
            <a:schemeClr val="lt1"/>
          </a:fontRef>
        </p:style>
        <p:txBody>
          <a:bodyPr lIns="100783" tIns="50392" rIns="100783" bIns="50392" rtlCol="0" anchor="ctr"/>
          <a:lstStyle/>
          <a:p>
            <a:pPr algn="ctr"/>
            <a:endParaRPr kumimoji="1" lang="ja-JP" altLang="en-US"/>
          </a:p>
        </p:txBody>
      </p:sp>
      <p:pic>
        <p:nvPicPr>
          <p:cNvPr id="9" name="Picture 5"/>
          <p:cNvPicPr>
            <a:picLocks noChangeAspect="1" noChangeArrowheads="1"/>
          </p:cNvPicPr>
          <p:nvPr/>
        </p:nvPicPr>
        <p:blipFill>
          <a:blip r:embed="rId2">
            <a:clrChange>
              <a:clrFrom>
                <a:srgbClr val="000000"/>
              </a:clrFrom>
              <a:clrTo>
                <a:srgbClr val="000000">
                  <a:alpha val="0"/>
                </a:srgbClr>
              </a:clrTo>
            </a:clrChange>
            <a:duotone>
              <a:prstClr val="black"/>
              <a:srgbClr val="FF0000">
                <a:tint val="45000"/>
                <a:satMod val="400000"/>
              </a:srgbClr>
            </a:duotone>
            <a:lum bright="20000" contrast="40000"/>
            <a:extLst>
              <a:ext uri="{28A0092B-C50C-407E-A947-70E740481C1C}">
                <a14:useLocalDpi xmlns:a14="http://schemas.microsoft.com/office/drawing/2010/main" val="0"/>
              </a:ext>
            </a:extLst>
          </a:blip>
          <a:srcRect/>
          <a:stretch>
            <a:fillRect/>
          </a:stretch>
        </p:blipFill>
        <p:spPr bwMode="auto">
          <a:xfrm>
            <a:off x="356667" y="525442"/>
            <a:ext cx="4127959" cy="4555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a:xfrm>
            <a:off x="515436" y="5804225"/>
            <a:ext cx="8568531" cy="991881"/>
          </a:xfrm>
        </p:spPr>
        <p:txBody>
          <a:bodyPr anchor="t">
            <a:normAutofit/>
          </a:bodyPr>
          <a:lstStyle>
            <a:lvl1pPr algn="l">
              <a:defRPr sz="3500" b="0" cap="all">
                <a:solidFill>
                  <a:schemeClr val="bg1"/>
                </a:solidFill>
                <a:latin typeface="+mn-ea"/>
                <a:ea typeface="+mn-ea"/>
              </a:defRPr>
            </a:lvl1pPr>
          </a:lstStyle>
          <a:p>
            <a:r>
              <a:rPr kumimoji="1" lang="ja-JP" altLang="en-US"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900596" y="4940826"/>
            <a:ext cx="8531861" cy="807948"/>
          </a:xfrm>
        </p:spPr>
        <p:txBody>
          <a:bodyPr anchor="b"/>
          <a:lstStyle>
            <a:lvl1pPr marL="0" indent="0" algn="r">
              <a:buNone/>
              <a:defRPr sz="2200">
                <a:solidFill>
                  <a:schemeClr val="tx1">
                    <a:tint val="75000"/>
                  </a:schemeClr>
                </a:solidFill>
              </a:defRPr>
            </a:lvl1pPr>
            <a:lvl2pPr marL="503920" indent="0">
              <a:buNone/>
              <a:defRPr sz="2000">
                <a:solidFill>
                  <a:schemeClr val="tx1">
                    <a:tint val="75000"/>
                  </a:schemeClr>
                </a:solidFill>
              </a:defRPr>
            </a:lvl2pPr>
            <a:lvl3pPr marL="1007838" indent="0">
              <a:buNone/>
              <a:defRPr sz="1800">
                <a:solidFill>
                  <a:schemeClr val="tx1">
                    <a:tint val="75000"/>
                  </a:schemeClr>
                </a:solidFill>
              </a:defRPr>
            </a:lvl3pPr>
            <a:lvl4pPr marL="1511758" indent="0">
              <a:buNone/>
              <a:defRPr sz="1500">
                <a:solidFill>
                  <a:schemeClr val="tx1">
                    <a:tint val="75000"/>
                  </a:schemeClr>
                </a:solidFill>
              </a:defRPr>
            </a:lvl4pPr>
            <a:lvl5pPr marL="2015677" indent="0">
              <a:buNone/>
              <a:defRPr sz="1500">
                <a:solidFill>
                  <a:schemeClr val="tx1">
                    <a:tint val="75000"/>
                  </a:schemeClr>
                </a:solidFill>
              </a:defRPr>
            </a:lvl5pPr>
            <a:lvl6pPr marL="2519597" indent="0">
              <a:buNone/>
              <a:defRPr sz="1500">
                <a:solidFill>
                  <a:schemeClr val="tx1">
                    <a:tint val="75000"/>
                  </a:schemeClr>
                </a:solidFill>
              </a:defRPr>
            </a:lvl6pPr>
            <a:lvl7pPr marL="3023515" indent="0">
              <a:buNone/>
              <a:defRPr sz="1500">
                <a:solidFill>
                  <a:schemeClr val="tx1">
                    <a:tint val="75000"/>
                  </a:schemeClr>
                </a:solidFill>
              </a:defRPr>
            </a:lvl7pPr>
            <a:lvl8pPr marL="3527435" indent="0">
              <a:buNone/>
              <a:defRPr sz="1500">
                <a:solidFill>
                  <a:schemeClr val="tx1">
                    <a:tint val="75000"/>
                  </a:schemeClr>
                </a:solidFill>
              </a:defRPr>
            </a:lvl8pPr>
            <a:lvl9pPr marL="4031354"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675A518-00D5-4922-AA68-DBD60A360F81}" type="datetime1">
              <a:rPr kumimoji="1" lang="ja-JP" altLang="en-US" smtClean="0"/>
              <a:t>2018/4/12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30E43-1744-4E0E-BA5D-A5524A571102}" type="slidenum">
              <a:rPr lang="en-US" altLang="ja-JP" smtClean="0"/>
              <a:pPr/>
              <a:t>‹#›</a:t>
            </a:fld>
            <a:endParaRPr lang="en-US" altLang="ja-JP"/>
          </a:p>
        </p:txBody>
      </p:sp>
      <p:sp>
        <p:nvSpPr>
          <p:cNvPr id="13" name="正方形/長方形 12"/>
          <p:cNvSpPr/>
          <p:nvPr/>
        </p:nvSpPr>
        <p:spPr>
          <a:xfrm>
            <a:off x="0" y="7142587"/>
            <a:ext cx="10080625" cy="50397"/>
          </a:xfrm>
          <a:prstGeom prst="rect">
            <a:avLst/>
          </a:prstGeom>
          <a:solidFill>
            <a:schemeClr val="bg1"/>
          </a:solidFill>
          <a:ln>
            <a:noFill/>
          </a:ln>
        </p:spPr>
        <p:style>
          <a:lnRef idx="2">
            <a:schemeClr val="accent6">
              <a:shade val="50000"/>
            </a:schemeClr>
          </a:lnRef>
          <a:fillRef idx="1">
            <a:schemeClr val="accent6"/>
          </a:fillRef>
          <a:effectRef idx="0">
            <a:schemeClr val="accent6"/>
          </a:effectRef>
          <a:fontRef idx="minor">
            <a:schemeClr val="lt1"/>
          </a:fontRef>
        </p:style>
        <p:txBody>
          <a:bodyPr lIns="100783" tIns="50392" rIns="100783" bIns="50392" rtlCol="0" anchor="ctr"/>
          <a:lstStyle/>
          <a:p>
            <a:pPr algn="ctr"/>
            <a:endParaRPr kumimoji="1" lang="ja-JP" altLang="en-US"/>
          </a:p>
        </p:txBody>
      </p:sp>
      <p:cxnSp>
        <p:nvCxnSpPr>
          <p:cNvPr id="14" name="直線コネクタ 13"/>
          <p:cNvCxnSpPr/>
          <p:nvPr/>
        </p:nvCxnSpPr>
        <p:spPr>
          <a:xfrm>
            <a:off x="356667" y="5772727"/>
            <a:ext cx="9049755"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22909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 つのコンテン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504031" y="1398574"/>
            <a:ext cx="4452276" cy="5354388"/>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124318" y="1398574"/>
            <a:ext cx="4452276" cy="5354388"/>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AB33C0B-13E9-43FB-863B-7D5E965EC98C}" type="datetime1">
              <a:rPr kumimoji="1" lang="ja-JP" altLang="en-US" smtClean="0"/>
              <a:t>2018/4/12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032B6F-5C7A-467C-8255-4C7EEFA68661}" type="slidenum">
              <a:rPr lang="en-US" altLang="ja-JP" smtClean="0"/>
              <a:pPr/>
              <a:t>‹#›</a:t>
            </a:fld>
            <a:endParaRPr lang="en-US" altLang="ja-JP"/>
          </a:p>
        </p:txBody>
      </p:sp>
      <p:cxnSp>
        <p:nvCxnSpPr>
          <p:cNvPr id="8" name="直線コネクタ 7"/>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sp>
        <p:nvSpPr>
          <p:cNvPr id="12" name="タイトル 1"/>
          <p:cNvSpPr>
            <a:spLocks noGrp="1"/>
          </p:cNvSpPr>
          <p:nvPr>
            <p:ph type="title"/>
          </p:nvPr>
        </p:nvSpPr>
        <p:spPr>
          <a:xfrm>
            <a:off x="1150506" y="302739"/>
            <a:ext cx="8426088" cy="857708"/>
          </a:xfrm>
        </p:spPr>
        <p:txBody>
          <a:bodyPr>
            <a:normAutofit/>
          </a:bodyPr>
          <a:lstStyle>
            <a:lvl1pPr>
              <a:defRPr sz="3500"/>
            </a:lvl1pPr>
          </a:lstStyle>
          <a:p>
            <a:r>
              <a:rPr kumimoji="1" lang="ja-JP" altLang="en-US" smtClean="0"/>
              <a:t>マスター タイトルの書式設定</a:t>
            </a:r>
            <a:endParaRPr kumimoji="1" lang="ja-JP" altLang="en-US" dirty="0"/>
          </a:p>
        </p:txBody>
      </p:sp>
      <p:pic>
        <p:nvPicPr>
          <p:cNvPr id="13" name="Picture 5"/>
          <p:cNvPicPr>
            <a:picLocks noChangeAspect="1" noChangeArrowheads="1"/>
          </p:cNvPicPr>
          <p:nvPr/>
        </p:nvPicPr>
        <p:blipFill>
          <a:blip r:embed="rId2">
            <a:lum bright="50000" contrast="-70000"/>
            <a:extLst>
              <a:ext uri="{28A0092B-C50C-407E-A947-70E740481C1C}">
                <a14:useLocalDpi xmlns:a14="http://schemas.microsoft.com/office/drawing/2010/main" val="0"/>
              </a:ext>
            </a:extLst>
          </a:blip>
          <a:srcRect/>
          <a:stretch>
            <a:fillRect/>
          </a:stretch>
        </p:blipFill>
        <p:spPr bwMode="auto">
          <a:xfrm>
            <a:off x="276517" y="213288"/>
            <a:ext cx="714454" cy="78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329991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504031" y="1398574"/>
            <a:ext cx="4454027" cy="793754"/>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04031" y="2192330"/>
            <a:ext cx="4454027" cy="4560632"/>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120820" y="1398574"/>
            <a:ext cx="4455776" cy="793754"/>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120820" y="2192330"/>
            <a:ext cx="4455776" cy="4560632"/>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7" name="日付プレースホルダー 6"/>
          <p:cNvSpPr>
            <a:spLocks noGrp="1"/>
          </p:cNvSpPr>
          <p:nvPr>
            <p:ph type="dt" sz="half" idx="10"/>
          </p:nvPr>
        </p:nvSpPr>
        <p:spPr/>
        <p:txBody>
          <a:bodyPr/>
          <a:lstStyle/>
          <a:p>
            <a:fld id="{0C8C86AB-1130-47BC-B9BE-42BD887F05C7}" type="datetime1">
              <a:rPr kumimoji="1" lang="ja-JP" altLang="en-US" smtClean="0"/>
              <a:t>2018/4/12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609E84-EA6D-4D24-9E35-6721342E0BDE}" type="slidenum">
              <a:rPr lang="en-US" altLang="ja-JP" smtClean="0"/>
              <a:pPr/>
              <a:t>‹#›</a:t>
            </a:fld>
            <a:endParaRPr lang="en-US" altLang="ja-JP"/>
          </a:p>
        </p:txBody>
      </p:sp>
      <p:cxnSp>
        <p:nvCxnSpPr>
          <p:cNvPr id="10" name="直線コネクタ 9"/>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sp>
        <p:nvSpPr>
          <p:cNvPr id="13" name="タイトル 1"/>
          <p:cNvSpPr>
            <a:spLocks noGrp="1"/>
          </p:cNvSpPr>
          <p:nvPr>
            <p:ph type="title"/>
          </p:nvPr>
        </p:nvSpPr>
        <p:spPr>
          <a:xfrm>
            <a:off x="1150506" y="302739"/>
            <a:ext cx="8426088" cy="857708"/>
          </a:xfrm>
        </p:spPr>
        <p:txBody>
          <a:bodyPr>
            <a:normAutofit/>
          </a:bodyPr>
          <a:lstStyle>
            <a:lvl1pPr>
              <a:defRPr sz="3500"/>
            </a:lvl1pPr>
          </a:lstStyle>
          <a:p>
            <a:r>
              <a:rPr kumimoji="1" lang="ja-JP" altLang="en-US" smtClean="0"/>
              <a:t>マスター タイトルの書式設定</a:t>
            </a:r>
            <a:endParaRPr kumimoji="1" lang="ja-JP" altLang="en-US" dirty="0"/>
          </a:p>
        </p:txBody>
      </p:sp>
      <p:pic>
        <p:nvPicPr>
          <p:cNvPr id="14" name="Picture 5"/>
          <p:cNvPicPr>
            <a:picLocks noChangeAspect="1" noChangeArrowheads="1"/>
          </p:cNvPicPr>
          <p:nvPr/>
        </p:nvPicPr>
        <p:blipFill>
          <a:blip r:embed="rId2">
            <a:lum bright="50000" contrast="-70000"/>
            <a:extLst>
              <a:ext uri="{28A0092B-C50C-407E-A947-70E740481C1C}">
                <a14:useLocalDpi xmlns:a14="http://schemas.microsoft.com/office/drawing/2010/main" val="0"/>
              </a:ext>
            </a:extLst>
          </a:blip>
          <a:srcRect/>
          <a:stretch>
            <a:fillRect/>
          </a:stretch>
        </p:blipFill>
        <p:spPr bwMode="auto">
          <a:xfrm>
            <a:off x="276517" y="213288"/>
            <a:ext cx="714454" cy="78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545527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375AF11E-B460-4951-8D53-A64D63C93B48}" type="datetime1">
              <a:rPr kumimoji="1" lang="ja-JP" altLang="en-US" smtClean="0"/>
              <a:t>2018/4/12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4D764C1-7E63-45A6-9A3F-80B7D5C974C2}" type="slidenum">
              <a:rPr lang="en-US" altLang="ja-JP" smtClean="0"/>
              <a:pPr/>
              <a:t>‹#›</a:t>
            </a:fld>
            <a:endParaRPr lang="en-US" altLang="ja-JP"/>
          </a:p>
        </p:txBody>
      </p:sp>
      <p:cxnSp>
        <p:nvCxnSpPr>
          <p:cNvPr id="6" name="直線コネクタ 5"/>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7" name="直線コネクタ 6"/>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a:off x="436051" y="1001696"/>
            <a:ext cx="9208523" cy="0"/>
          </a:xfrm>
          <a:prstGeom prst="line">
            <a:avLst/>
          </a:prstGeom>
          <a:ln w="19050">
            <a:solidFill>
              <a:schemeClr val="bg1">
                <a:lumMod val="65000"/>
              </a:schemeClr>
            </a:solidFill>
          </a:ln>
        </p:spPr>
        <p:style>
          <a:lnRef idx="1">
            <a:schemeClr val="dk1"/>
          </a:lnRef>
          <a:fillRef idx="0">
            <a:schemeClr val="dk1"/>
          </a:fillRef>
          <a:effectRef idx="0">
            <a:schemeClr val="dk1"/>
          </a:effectRef>
          <a:fontRef idx="minor">
            <a:schemeClr val="tx1"/>
          </a:fontRef>
        </p:style>
      </p:cxnSp>
      <p:sp>
        <p:nvSpPr>
          <p:cNvPr id="9" name="タイトル 1"/>
          <p:cNvSpPr>
            <a:spLocks noGrp="1"/>
          </p:cNvSpPr>
          <p:nvPr>
            <p:ph type="title"/>
          </p:nvPr>
        </p:nvSpPr>
        <p:spPr>
          <a:xfrm>
            <a:off x="1150506" y="302739"/>
            <a:ext cx="8426088" cy="857708"/>
          </a:xfrm>
        </p:spPr>
        <p:txBody>
          <a:bodyPr>
            <a:normAutofit/>
          </a:bodyPr>
          <a:lstStyle>
            <a:lvl1pPr>
              <a:defRPr sz="3500"/>
            </a:lvl1pPr>
          </a:lstStyle>
          <a:p>
            <a:r>
              <a:rPr kumimoji="1" lang="ja-JP" altLang="en-US" smtClean="0"/>
              <a:t>マスター タイトルの書式設定</a:t>
            </a:r>
            <a:endParaRPr kumimoji="1" lang="ja-JP" altLang="en-US" dirty="0"/>
          </a:p>
        </p:txBody>
      </p:sp>
      <p:pic>
        <p:nvPicPr>
          <p:cNvPr id="10" name="Picture 5"/>
          <p:cNvPicPr>
            <a:picLocks noChangeAspect="1" noChangeArrowheads="1"/>
          </p:cNvPicPr>
          <p:nvPr/>
        </p:nvPicPr>
        <p:blipFill>
          <a:blip r:embed="rId2">
            <a:lum bright="50000" contrast="-70000"/>
            <a:extLst>
              <a:ext uri="{28A0092B-C50C-407E-A947-70E740481C1C}">
                <a14:useLocalDpi xmlns:a14="http://schemas.microsoft.com/office/drawing/2010/main" val="0"/>
              </a:ext>
            </a:extLst>
          </a:blip>
          <a:srcRect/>
          <a:stretch>
            <a:fillRect/>
          </a:stretch>
        </p:blipFill>
        <p:spPr bwMode="auto">
          <a:xfrm>
            <a:off x="276517" y="213288"/>
            <a:ext cx="714454" cy="78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97226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2D8BE7A-8A7D-4660-83DD-712DF787211E}" type="datetime1">
              <a:rPr kumimoji="1" lang="ja-JP" altLang="en-US" smtClean="0"/>
              <a:t>2018/4/12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DC6151-EFE4-4762-8159-7B224872C0D6}" type="slidenum">
              <a:rPr lang="en-US" altLang="ja-JP" smtClean="0"/>
              <a:pPr/>
              <a:t>‹#›</a:t>
            </a:fld>
            <a:endParaRPr lang="en-US" altLang="ja-JP"/>
          </a:p>
        </p:txBody>
      </p:sp>
    </p:spTree>
    <p:extLst>
      <p:ext uri="{BB962C8B-B14F-4D97-AF65-F5344CB8AC3E}">
        <p14:creationId xmlns:p14="http://schemas.microsoft.com/office/powerpoint/2010/main" val="584897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4" y="300988"/>
            <a:ext cx="3316456" cy="1280946"/>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941246" y="300991"/>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04034" y="1581936"/>
            <a:ext cx="3316456" cy="5171028"/>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E47E7E-16B3-4B25-8890-F9FD4F2EDCC5}" type="datetime1">
              <a:rPr kumimoji="1" lang="ja-JP" altLang="en-US" smtClean="0"/>
              <a:t>2018/4/12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4240C7-CAC9-40BC-8650-5E40E8D48547}" type="slidenum">
              <a:rPr lang="en-US" altLang="ja-JP" smtClean="0"/>
              <a:pPr/>
              <a:t>‹#›</a:t>
            </a:fld>
            <a:endParaRPr lang="en-US" altLang="ja-JP"/>
          </a:p>
        </p:txBody>
      </p:sp>
    </p:spTree>
    <p:extLst>
      <p:ext uri="{BB962C8B-B14F-4D97-AF65-F5344CB8AC3E}">
        <p14:creationId xmlns:p14="http://schemas.microsoft.com/office/powerpoint/2010/main" val="388406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873" y="5291774"/>
            <a:ext cx="6048375" cy="624725"/>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75873" y="675471"/>
            <a:ext cx="6048375" cy="4535805"/>
          </a:xfrm>
        </p:spPr>
        <p:txBody>
          <a:bodyPr/>
          <a:lstStyle>
            <a:lvl1pPr marL="0" indent="0">
              <a:buNone/>
              <a:defRPr sz="3500"/>
            </a:lvl1pPr>
            <a:lvl2pPr marL="503920" indent="0">
              <a:buNone/>
              <a:defRPr sz="3100"/>
            </a:lvl2pPr>
            <a:lvl3pPr marL="1007838" indent="0">
              <a:buNone/>
              <a:defRPr sz="2600"/>
            </a:lvl3pPr>
            <a:lvl4pPr marL="1511758" indent="0">
              <a:buNone/>
              <a:defRPr sz="2200"/>
            </a:lvl4pPr>
            <a:lvl5pPr marL="2015677" indent="0">
              <a:buNone/>
              <a:defRPr sz="2200"/>
            </a:lvl5pPr>
            <a:lvl6pPr marL="2519597" indent="0">
              <a:buNone/>
              <a:defRPr sz="2200"/>
            </a:lvl6pPr>
            <a:lvl7pPr marL="3023515" indent="0">
              <a:buNone/>
              <a:defRPr sz="2200"/>
            </a:lvl7pPr>
            <a:lvl8pPr marL="3527435" indent="0">
              <a:buNone/>
              <a:defRPr sz="2200"/>
            </a:lvl8pPr>
            <a:lvl9pPr marL="4031354" indent="0">
              <a:buNone/>
              <a:defRPr sz="22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975873" y="5916498"/>
            <a:ext cx="6048375" cy="887212"/>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FABBB1-AAE3-4DB4-8E8D-548FA2629EC8}" type="datetime1">
              <a:rPr kumimoji="1" lang="ja-JP" altLang="en-US" smtClean="0"/>
              <a:t>2018/4/12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BD6682-3390-44B7-8BC8-D880C6200AEF}" type="slidenum">
              <a:rPr lang="en-US" altLang="ja-JP" smtClean="0"/>
              <a:pPr/>
              <a:t>‹#›</a:t>
            </a:fld>
            <a:endParaRPr lang="en-US" altLang="ja-JP"/>
          </a:p>
        </p:txBody>
      </p:sp>
    </p:spTree>
    <p:extLst>
      <p:ext uri="{BB962C8B-B14F-4D97-AF65-F5344CB8AC3E}">
        <p14:creationId xmlns:p14="http://schemas.microsoft.com/office/powerpoint/2010/main" val="24389044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p:cNvSpPr/>
          <p:nvPr/>
        </p:nvSpPr>
        <p:spPr>
          <a:xfrm>
            <a:off x="0" y="7192985"/>
            <a:ext cx="10080625" cy="79375"/>
          </a:xfrm>
          <a:prstGeom prst="rect">
            <a:avLst/>
          </a:prstGeom>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lIns="100783" tIns="50392" rIns="100783" bIns="50392" rtlCol="0" anchor="ctr"/>
          <a:lstStyle/>
          <a:p>
            <a:pPr algn="ctr"/>
            <a:endParaRPr kumimoji="1" lang="ja-JP" altLang="en-US"/>
          </a:p>
        </p:txBody>
      </p:sp>
      <p:sp>
        <p:nvSpPr>
          <p:cNvPr id="8" name="正方形/長方形 7"/>
          <p:cNvSpPr/>
          <p:nvPr/>
        </p:nvSpPr>
        <p:spPr>
          <a:xfrm>
            <a:off x="0" y="7272359"/>
            <a:ext cx="10080625" cy="287316"/>
          </a:xfrm>
          <a:prstGeom prst="rect">
            <a:avLst/>
          </a:prstGeom>
          <a:solidFill>
            <a:schemeClr val="accent2">
              <a:lumMod val="75000"/>
            </a:schemeClr>
          </a:solidFill>
          <a:ln>
            <a:solidFill>
              <a:schemeClr val="accent2">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lIns="100783" tIns="50392" rIns="100783" bIns="50392" rtlCol="0" anchor="ctr"/>
          <a:lstStyle/>
          <a:p>
            <a:pPr algn="ctr"/>
            <a:endParaRPr kumimoji="1" lang="ja-JP" altLang="en-US"/>
          </a:p>
        </p:txBody>
      </p:sp>
      <p:sp>
        <p:nvSpPr>
          <p:cNvPr id="2" name="タイトル プレースホルダー 1"/>
          <p:cNvSpPr>
            <a:spLocks noGrp="1"/>
          </p:cNvSpPr>
          <p:nvPr>
            <p:ph type="title"/>
          </p:nvPr>
        </p:nvSpPr>
        <p:spPr>
          <a:xfrm>
            <a:off x="504031" y="302739"/>
            <a:ext cx="9072563" cy="857708"/>
          </a:xfrm>
          <a:prstGeom prst="rect">
            <a:avLst/>
          </a:prstGeom>
        </p:spPr>
        <p:txBody>
          <a:bodyPr vert="horz" lIns="100783" tIns="50392" rIns="100783" bIns="50392"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504031" y="1557325"/>
            <a:ext cx="9072563" cy="5195637"/>
          </a:xfrm>
          <a:prstGeom prst="rect">
            <a:avLst/>
          </a:prstGeom>
        </p:spPr>
        <p:txBody>
          <a:bodyPr vert="horz" lIns="100783" tIns="50392" rIns="100783" bIns="50392"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504031" y="7272359"/>
            <a:ext cx="2352146" cy="287316"/>
          </a:xfrm>
          <a:prstGeom prst="rect">
            <a:avLst/>
          </a:prstGeom>
        </p:spPr>
        <p:txBody>
          <a:bodyPr vert="horz" lIns="100783" tIns="50392" rIns="100783" bIns="50392" rtlCol="0" anchor="ctr"/>
          <a:lstStyle>
            <a:lvl1pPr algn="l">
              <a:defRPr sz="1300">
                <a:solidFill>
                  <a:schemeClr val="bg1">
                    <a:lumMod val="95000"/>
                  </a:schemeClr>
                </a:solidFill>
              </a:defRPr>
            </a:lvl1pPr>
          </a:lstStyle>
          <a:p>
            <a:fld id="{6918860C-84A6-4B80-878D-96E0A00AA0BA}" type="datetime1">
              <a:rPr lang="ja-JP" altLang="en-US" smtClean="0"/>
              <a:t>2018/4/12</a:t>
            </a:fld>
            <a:endParaRPr lang="ja-JP" altLang="en-US" dirty="0"/>
          </a:p>
        </p:txBody>
      </p:sp>
      <p:sp>
        <p:nvSpPr>
          <p:cNvPr id="5" name="フッター プレースホルダー 4"/>
          <p:cNvSpPr>
            <a:spLocks noGrp="1"/>
          </p:cNvSpPr>
          <p:nvPr>
            <p:ph type="ftr" sz="quarter" idx="3"/>
          </p:nvPr>
        </p:nvSpPr>
        <p:spPr>
          <a:xfrm>
            <a:off x="3444214" y="7272359"/>
            <a:ext cx="3192198" cy="287316"/>
          </a:xfrm>
          <a:prstGeom prst="rect">
            <a:avLst/>
          </a:prstGeom>
        </p:spPr>
        <p:txBody>
          <a:bodyPr vert="horz" lIns="100783" tIns="50392" rIns="100783" bIns="50392" rtlCol="0" anchor="ctr"/>
          <a:lstStyle>
            <a:lvl1pPr algn="ctr">
              <a:defRPr sz="1300">
                <a:solidFill>
                  <a:schemeClr val="bg1">
                    <a:lumMod val="95000"/>
                  </a:schemeClr>
                </a:solidFill>
              </a:defRPr>
            </a:lvl1pPr>
          </a:lstStyle>
          <a:p>
            <a:endParaRPr lang="ja-JP" altLang="en-US" dirty="0"/>
          </a:p>
        </p:txBody>
      </p:sp>
      <p:sp>
        <p:nvSpPr>
          <p:cNvPr id="6" name="スライド番号プレースホルダー 5"/>
          <p:cNvSpPr>
            <a:spLocks noGrp="1"/>
          </p:cNvSpPr>
          <p:nvPr>
            <p:ph type="sldNum" sz="quarter" idx="4"/>
          </p:nvPr>
        </p:nvSpPr>
        <p:spPr>
          <a:xfrm>
            <a:off x="7224448" y="7272359"/>
            <a:ext cx="2352146" cy="287316"/>
          </a:xfrm>
          <a:prstGeom prst="rect">
            <a:avLst/>
          </a:prstGeom>
        </p:spPr>
        <p:txBody>
          <a:bodyPr vert="horz" lIns="100783" tIns="50392" rIns="100783" bIns="50392" rtlCol="0" anchor="ctr"/>
          <a:lstStyle>
            <a:lvl1pPr algn="r">
              <a:defRPr sz="1300">
                <a:solidFill>
                  <a:schemeClr val="bg1">
                    <a:lumMod val="95000"/>
                  </a:schemeClr>
                </a:solidFill>
              </a:defRPr>
            </a:lvl1pPr>
          </a:lstStyle>
          <a:p>
            <a:fld id="{A22DF565-E78A-43F4-83DE-F345B67344FD}" type="slidenum">
              <a:rPr lang="en-US" altLang="ja-JP" smtClean="0"/>
              <a:pPr/>
              <a:t>‹#›</a:t>
            </a:fld>
            <a:endParaRPr lang="en-US" altLang="ja-JP"/>
          </a:p>
        </p:txBody>
      </p:sp>
      <p:sp>
        <p:nvSpPr>
          <p:cNvPr id="11" name="正方形/長方形 10"/>
          <p:cNvSpPr/>
          <p:nvPr/>
        </p:nvSpPr>
        <p:spPr>
          <a:xfrm>
            <a:off x="0" y="7192985"/>
            <a:ext cx="10080625" cy="79375"/>
          </a:xfrm>
          <a:prstGeom prst="rect">
            <a:avLst/>
          </a:prstGeom>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lIns="100783" tIns="50392" rIns="100783" bIns="50392" rtlCol="0" anchor="ctr"/>
          <a:lstStyle/>
          <a:p>
            <a:pPr algn="ctr"/>
            <a:endParaRPr kumimoji="1" lang="ja-JP" altLang="en-US"/>
          </a:p>
        </p:txBody>
      </p:sp>
      <p:sp>
        <p:nvSpPr>
          <p:cNvPr id="12" name="正方形/長方形 11"/>
          <p:cNvSpPr/>
          <p:nvPr/>
        </p:nvSpPr>
        <p:spPr>
          <a:xfrm>
            <a:off x="0" y="7272359"/>
            <a:ext cx="10080625" cy="287316"/>
          </a:xfrm>
          <a:prstGeom prst="rect">
            <a:avLst/>
          </a:prstGeom>
          <a:solidFill>
            <a:schemeClr val="accent2">
              <a:lumMod val="75000"/>
            </a:schemeClr>
          </a:solidFill>
          <a:ln>
            <a:solidFill>
              <a:schemeClr val="accent2">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lIns="100783" tIns="50392" rIns="100783" bIns="50392" rtlCol="0" anchor="ctr"/>
          <a:lstStyle/>
          <a:p>
            <a:pPr algn="ctr"/>
            <a:endParaRPr kumimoji="1" lang="ja-JP" altLang="en-US"/>
          </a:p>
        </p:txBody>
      </p:sp>
      <p:sp>
        <p:nvSpPr>
          <p:cNvPr id="13" name="正方形/長方形 12"/>
          <p:cNvSpPr/>
          <p:nvPr/>
        </p:nvSpPr>
        <p:spPr>
          <a:xfrm>
            <a:off x="0" y="7192985"/>
            <a:ext cx="10080625" cy="79375"/>
          </a:xfrm>
          <a:prstGeom prst="rect">
            <a:avLst/>
          </a:prstGeom>
          <a:solidFill>
            <a:srgbClr val="FF6600"/>
          </a:solidFill>
          <a:ln>
            <a:solidFill>
              <a:srgbClr val="FF6600"/>
            </a:solidFill>
          </a:ln>
        </p:spPr>
        <p:style>
          <a:lnRef idx="2">
            <a:schemeClr val="accent6">
              <a:shade val="50000"/>
            </a:schemeClr>
          </a:lnRef>
          <a:fillRef idx="1">
            <a:schemeClr val="accent6"/>
          </a:fillRef>
          <a:effectRef idx="0">
            <a:schemeClr val="accent6"/>
          </a:effectRef>
          <a:fontRef idx="minor">
            <a:schemeClr val="lt1"/>
          </a:fontRef>
        </p:style>
        <p:txBody>
          <a:bodyPr lIns="100783" tIns="50392" rIns="100783" bIns="50392" rtlCol="0" anchor="ctr"/>
          <a:lstStyle/>
          <a:p>
            <a:pPr algn="ctr"/>
            <a:endParaRPr kumimoji="1" lang="ja-JP" altLang="en-US"/>
          </a:p>
        </p:txBody>
      </p:sp>
      <p:sp>
        <p:nvSpPr>
          <p:cNvPr id="14" name="正方形/長方形 13"/>
          <p:cNvSpPr/>
          <p:nvPr/>
        </p:nvSpPr>
        <p:spPr>
          <a:xfrm>
            <a:off x="0" y="7272359"/>
            <a:ext cx="10080625" cy="287316"/>
          </a:xfrm>
          <a:prstGeom prst="rect">
            <a:avLst/>
          </a:prstGeom>
          <a:solidFill>
            <a:srgbClr val="800000"/>
          </a:solidFill>
          <a:ln>
            <a:solidFill>
              <a:srgbClr val="800000"/>
            </a:solidFill>
          </a:ln>
        </p:spPr>
        <p:style>
          <a:lnRef idx="2">
            <a:schemeClr val="accent6">
              <a:shade val="50000"/>
            </a:schemeClr>
          </a:lnRef>
          <a:fillRef idx="1">
            <a:schemeClr val="accent6"/>
          </a:fillRef>
          <a:effectRef idx="0">
            <a:schemeClr val="accent6"/>
          </a:effectRef>
          <a:fontRef idx="minor">
            <a:schemeClr val="lt1"/>
          </a:fontRef>
        </p:style>
        <p:txBody>
          <a:bodyPr lIns="100783" tIns="50392" rIns="100783" bIns="50392" rtlCol="0" anchor="ctr"/>
          <a:lstStyle/>
          <a:p>
            <a:pPr algn="ctr"/>
            <a:endParaRPr kumimoji="1" lang="ja-JP" altLang="en-US"/>
          </a:p>
        </p:txBody>
      </p:sp>
    </p:spTree>
    <p:extLst>
      <p:ext uri="{BB962C8B-B14F-4D97-AF65-F5344CB8AC3E}">
        <p14:creationId xmlns:p14="http://schemas.microsoft.com/office/powerpoint/2010/main" val="372235207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l" defTabSz="1007838" rtl="0" eaLnBrk="1" latinLnBrk="0" hangingPunct="1">
        <a:spcBef>
          <a:spcPct val="0"/>
        </a:spcBef>
        <a:buNone/>
        <a:defRPr kumimoji="1" sz="4900" kern="1200">
          <a:solidFill>
            <a:schemeClr val="tx1"/>
          </a:solidFill>
          <a:latin typeface="+mj-lt"/>
          <a:ea typeface="+mj-ea"/>
          <a:cs typeface="+mj-cs"/>
        </a:defRPr>
      </a:lvl1pPr>
    </p:titleStyle>
    <p:bodyStyle>
      <a:lvl1pPr marL="377940" indent="-377940" algn="l" defTabSz="1007838" rtl="0" eaLnBrk="1" latinLnBrk="0" hangingPunct="1">
        <a:lnSpc>
          <a:spcPct val="114000"/>
        </a:lnSpc>
        <a:spcBef>
          <a:spcPts val="1323"/>
        </a:spcBef>
        <a:buFont typeface="Arial" panose="020B0604020202020204" pitchFamily="34" charset="0"/>
        <a:buChar char="•"/>
        <a:defRPr kumimoji="1" sz="3500" kern="1200">
          <a:solidFill>
            <a:schemeClr val="tx1"/>
          </a:solidFill>
          <a:latin typeface="+mn-lt"/>
          <a:ea typeface="+mn-ea"/>
          <a:cs typeface="+mn-cs"/>
        </a:defRPr>
      </a:lvl1pPr>
      <a:lvl2pPr marL="818869" indent="-314949" algn="l" defTabSz="1007838" rtl="0" eaLnBrk="1" latinLnBrk="0" hangingPunct="1">
        <a:lnSpc>
          <a:spcPct val="114000"/>
        </a:lnSpc>
        <a:spcBef>
          <a:spcPts val="1984"/>
        </a:spcBef>
        <a:buFont typeface="Arial" panose="020B0604020202020204" pitchFamily="34" charset="0"/>
        <a:buChar char="–"/>
        <a:defRPr kumimoji="1" sz="3100" kern="1200">
          <a:solidFill>
            <a:schemeClr val="tx1"/>
          </a:solidFill>
          <a:latin typeface="+mn-lt"/>
          <a:ea typeface="+mn-ea"/>
          <a:cs typeface="+mn-cs"/>
        </a:defRPr>
      </a:lvl2pPr>
      <a:lvl3pPr marL="1259799" indent="-251960" algn="l" defTabSz="1007838" rtl="0" eaLnBrk="1" latinLnBrk="0" hangingPunct="1">
        <a:lnSpc>
          <a:spcPct val="114000"/>
        </a:lnSpc>
        <a:spcBef>
          <a:spcPts val="1984"/>
        </a:spcBef>
        <a:buFont typeface="Arial" panose="020B0604020202020204" pitchFamily="34" charset="0"/>
        <a:buChar char="•"/>
        <a:defRPr kumimoji="1" sz="2600" kern="1200">
          <a:solidFill>
            <a:schemeClr val="tx1"/>
          </a:solidFill>
          <a:latin typeface="+mn-lt"/>
          <a:ea typeface="+mn-ea"/>
          <a:cs typeface="+mn-cs"/>
        </a:defRPr>
      </a:lvl3pPr>
      <a:lvl4pPr marL="1763717" indent="-251960" algn="l" defTabSz="1007838" rtl="0" eaLnBrk="1" latinLnBrk="0" hangingPunct="1">
        <a:lnSpc>
          <a:spcPct val="114000"/>
        </a:lnSpc>
        <a:spcBef>
          <a:spcPts val="1984"/>
        </a:spcBef>
        <a:buFont typeface="Arial" panose="020B0604020202020204" pitchFamily="34" charset="0"/>
        <a:buChar char="–"/>
        <a:defRPr kumimoji="1" sz="2200" kern="1200">
          <a:solidFill>
            <a:schemeClr val="tx1"/>
          </a:solidFill>
          <a:latin typeface="+mn-lt"/>
          <a:ea typeface="+mn-ea"/>
          <a:cs typeface="+mn-cs"/>
        </a:defRPr>
      </a:lvl4pPr>
      <a:lvl5pPr marL="2267637" indent="-251960" algn="l" defTabSz="1007838" rtl="0" eaLnBrk="1" latinLnBrk="0" hangingPunct="1">
        <a:lnSpc>
          <a:spcPct val="114000"/>
        </a:lnSpc>
        <a:spcBef>
          <a:spcPts val="1984"/>
        </a:spcBef>
        <a:buFont typeface="Arial" panose="020B0604020202020204" pitchFamily="34" charset="0"/>
        <a:buChar char="»"/>
        <a:defRPr kumimoji="1" sz="2200" kern="1200">
          <a:solidFill>
            <a:schemeClr val="tx1"/>
          </a:solidFill>
          <a:latin typeface="+mn-lt"/>
          <a:ea typeface="+mn-ea"/>
          <a:cs typeface="+mn-cs"/>
        </a:defRPr>
      </a:lvl5pPr>
      <a:lvl6pPr marL="2771557" indent="-251960" algn="l" defTabSz="1007838"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75476" indent="-251960" algn="l" defTabSz="1007838"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79395" indent="-251960" algn="l" defTabSz="1007838"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83314" indent="-251960" algn="l" defTabSz="1007838"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1007838" rtl="0" eaLnBrk="1" latinLnBrk="0" hangingPunct="1">
        <a:defRPr kumimoji="1" sz="2000" kern="1200">
          <a:solidFill>
            <a:schemeClr val="tx1"/>
          </a:solidFill>
          <a:latin typeface="+mn-lt"/>
          <a:ea typeface="+mn-ea"/>
          <a:cs typeface="+mn-cs"/>
        </a:defRPr>
      </a:lvl1pPr>
      <a:lvl2pPr marL="503920" algn="l" defTabSz="1007838" rtl="0" eaLnBrk="1" latinLnBrk="0" hangingPunct="1">
        <a:defRPr kumimoji="1" sz="2000" kern="1200">
          <a:solidFill>
            <a:schemeClr val="tx1"/>
          </a:solidFill>
          <a:latin typeface="+mn-lt"/>
          <a:ea typeface="+mn-ea"/>
          <a:cs typeface="+mn-cs"/>
        </a:defRPr>
      </a:lvl2pPr>
      <a:lvl3pPr marL="1007838" algn="l" defTabSz="1007838" rtl="0" eaLnBrk="1" latinLnBrk="0" hangingPunct="1">
        <a:defRPr kumimoji="1" sz="2000" kern="1200">
          <a:solidFill>
            <a:schemeClr val="tx1"/>
          </a:solidFill>
          <a:latin typeface="+mn-lt"/>
          <a:ea typeface="+mn-ea"/>
          <a:cs typeface="+mn-cs"/>
        </a:defRPr>
      </a:lvl3pPr>
      <a:lvl4pPr marL="1511758" algn="l" defTabSz="1007838" rtl="0" eaLnBrk="1" latinLnBrk="0" hangingPunct="1">
        <a:defRPr kumimoji="1" sz="2000" kern="1200">
          <a:solidFill>
            <a:schemeClr val="tx1"/>
          </a:solidFill>
          <a:latin typeface="+mn-lt"/>
          <a:ea typeface="+mn-ea"/>
          <a:cs typeface="+mn-cs"/>
        </a:defRPr>
      </a:lvl4pPr>
      <a:lvl5pPr marL="2015677" algn="l" defTabSz="1007838" rtl="0" eaLnBrk="1" latinLnBrk="0" hangingPunct="1">
        <a:defRPr kumimoji="1" sz="2000" kern="1200">
          <a:solidFill>
            <a:schemeClr val="tx1"/>
          </a:solidFill>
          <a:latin typeface="+mn-lt"/>
          <a:ea typeface="+mn-ea"/>
          <a:cs typeface="+mn-cs"/>
        </a:defRPr>
      </a:lvl5pPr>
      <a:lvl6pPr marL="2519597" algn="l" defTabSz="1007838" rtl="0" eaLnBrk="1" latinLnBrk="0" hangingPunct="1">
        <a:defRPr kumimoji="1" sz="2000" kern="1200">
          <a:solidFill>
            <a:schemeClr val="tx1"/>
          </a:solidFill>
          <a:latin typeface="+mn-lt"/>
          <a:ea typeface="+mn-ea"/>
          <a:cs typeface="+mn-cs"/>
        </a:defRPr>
      </a:lvl6pPr>
      <a:lvl7pPr marL="3023515" algn="l" defTabSz="1007838" rtl="0" eaLnBrk="1" latinLnBrk="0" hangingPunct="1">
        <a:defRPr kumimoji="1" sz="2000" kern="1200">
          <a:solidFill>
            <a:schemeClr val="tx1"/>
          </a:solidFill>
          <a:latin typeface="+mn-lt"/>
          <a:ea typeface="+mn-ea"/>
          <a:cs typeface="+mn-cs"/>
        </a:defRPr>
      </a:lvl7pPr>
      <a:lvl8pPr marL="3527435" algn="l" defTabSz="1007838" rtl="0" eaLnBrk="1" latinLnBrk="0" hangingPunct="1">
        <a:defRPr kumimoji="1" sz="2000" kern="1200">
          <a:solidFill>
            <a:schemeClr val="tx1"/>
          </a:solidFill>
          <a:latin typeface="+mn-lt"/>
          <a:ea typeface="+mn-ea"/>
          <a:cs typeface="+mn-cs"/>
        </a:defRPr>
      </a:lvl8pPr>
      <a:lvl9pPr marL="4031354" algn="l" defTabSz="100783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1.xml"/><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p:txBody>
          <a:bodyPr/>
          <a:lstStyle/>
          <a:p>
            <a:r>
              <a:rPr kumimoji="1" lang="ja-JP" altLang="en-US" dirty="0" smtClean="0"/>
              <a:t>私の研究</a:t>
            </a:r>
            <a:endParaRPr kumimoji="1" lang="ja-JP" altLang="en-US" dirty="0"/>
          </a:p>
        </p:txBody>
      </p:sp>
      <p:sp>
        <p:nvSpPr>
          <p:cNvPr id="4" name="サブタイトル 3"/>
          <p:cNvSpPr>
            <a:spLocks noGrp="1"/>
          </p:cNvSpPr>
          <p:nvPr>
            <p:ph type="subTitle" idx="1"/>
          </p:nvPr>
        </p:nvSpPr>
        <p:spPr/>
        <p:txBody>
          <a:bodyPr/>
          <a:lstStyle/>
          <a:p>
            <a:endParaRPr kumimoji="1" lang="ja-JP" altLang="en-US"/>
          </a:p>
        </p:txBody>
      </p:sp>
      <p:sp>
        <p:nvSpPr>
          <p:cNvPr id="5" name="スライド番号プレースホルダー 1"/>
          <p:cNvSpPr>
            <a:spLocks noGrp="1"/>
          </p:cNvSpPr>
          <p:nvPr>
            <p:ph type="sldNum" sz="quarter" idx="12"/>
          </p:nvPr>
        </p:nvSpPr>
        <p:spPr/>
        <p:txBody>
          <a:bodyPr/>
          <a:lstStyle/>
          <a:p>
            <a:fld id="{03DE9FA8-1D54-42AD-89BF-4FCE3C4C0DC5}" type="slidenum">
              <a:rPr lang="en-US" altLang="ja-JP" smtClean="0"/>
              <a:pPr/>
              <a:t>1</a:t>
            </a:fld>
            <a:endParaRPr lang="en-US" altLang="ja-JP"/>
          </a:p>
        </p:txBody>
      </p:sp>
      <p:sp>
        <p:nvSpPr>
          <p:cNvPr id="10241" name="Rectangle 1"/>
          <p:cNvSpPr>
            <a:spLocks noChangeArrowheads="1"/>
          </p:cNvSpPr>
          <p:nvPr/>
        </p:nvSpPr>
        <p:spPr bwMode="auto">
          <a:xfrm>
            <a:off x="755650" y="1511301"/>
            <a:ext cx="8650288" cy="2122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0242" name="Rectangle 2"/>
          <p:cNvSpPr>
            <a:spLocks noChangeArrowheads="1"/>
          </p:cNvSpPr>
          <p:nvPr/>
        </p:nvSpPr>
        <p:spPr bwMode="auto">
          <a:xfrm>
            <a:off x="755650" y="3863975"/>
            <a:ext cx="7054850" cy="193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a:xfrm>
            <a:off x="504031" y="1398575"/>
            <a:ext cx="9072563" cy="3317889"/>
          </a:xfrm>
        </p:spPr>
        <p:txBody>
          <a:bodyPr>
            <a:normAutofit fontScale="92500" lnSpcReduction="10000"/>
          </a:bodyPr>
          <a:lstStyle/>
          <a:p>
            <a:r>
              <a:rPr lang="ja-JP" altLang="en-US" dirty="0"/>
              <a:t>安全管理組織を対象とした研究の推進</a:t>
            </a:r>
          </a:p>
          <a:p>
            <a:pPr lvl="1"/>
            <a:r>
              <a:rPr lang="ja-JP" altLang="en-US" dirty="0"/>
              <a:t>鉄道・原子力に加えて病院の安全の研究を進めたい</a:t>
            </a:r>
          </a:p>
          <a:p>
            <a:pPr lvl="1"/>
            <a:r>
              <a:rPr lang="ja-JP" altLang="en-US" dirty="0"/>
              <a:t>新しい研究手法の積極的な取り入れ</a:t>
            </a:r>
          </a:p>
          <a:p>
            <a:pPr lvl="2"/>
            <a:r>
              <a:rPr lang="ja-JP" altLang="en-US" dirty="0"/>
              <a:t>ビッグデータ</a:t>
            </a:r>
          </a:p>
          <a:p>
            <a:pPr lvl="2"/>
            <a:r>
              <a:rPr lang="ja-JP" altLang="en-US" dirty="0" smtClean="0"/>
              <a:t>マルチエージェントシミュレーション</a:t>
            </a:r>
            <a:endParaRPr lang="ja-JP" altLang="en-US" dirty="0"/>
          </a:p>
          <a:p>
            <a:endParaRPr kumimoji="1" lang="ja-JP" altLang="en-US" dirty="0"/>
          </a:p>
        </p:txBody>
      </p:sp>
      <p:sp>
        <p:nvSpPr>
          <p:cNvPr id="19457" name="Rectangle 1"/>
          <p:cNvSpPr>
            <a:spLocks noGrp="1" noChangeArrowheads="1"/>
          </p:cNvSpPr>
          <p:nvPr>
            <p:ph type="title"/>
          </p:nvPr>
        </p:nvSpPr>
        <p:spPr/>
        <p:txBody>
          <a:bodyPr/>
          <a:lstStyle/>
          <a:p>
            <a:r>
              <a:rPr lang="ja-JP" altLang="ja-JP" smtClean="0"/>
              <a:t>研究活動に対する抱負（１）</a:t>
            </a:r>
            <a:endParaRPr lang="ja-JP" altLang="ja-JP"/>
          </a:p>
        </p:txBody>
      </p:sp>
      <p:sp>
        <p:nvSpPr>
          <p:cNvPr id="8" name="スライド番号プレースホルダー 3"/>
          <p:cNvSpPr>
            <a:spLocks noGrp="1"/>
          </p:cNvSpPr>
          <p:nvPr>
            <p:ph type="sldNum" sz="quarter" idx="12"/>
          </p:nvPr>
        </p:nvSpPr>
        <p:spPr/>
        <p:txBody>
          <a:bodyPr/>
          <a:lstStyle/>
          <a:p>
            <a:fld id="{1E19469F-9499-4730-948F-F0FB28700E4F}" type="slidenum">
              <a:rPr lang="en-US" altLang="ja-JP" smtClean="0"/>
              <a:pPr/>
              <a:t>10</a:t>
            </a:fld>
            <a:endParaRPr lang="en-US" altLang="ja-JP"/>
          </a:p>
        </p:txBody>
      </p:sp>
      <p:sp>
        <p:nvSpPr>
          <p:cNvPr id="19458" name="Text Box 2"/>
          <p:cNvSpPr txBox="1">
            <a:spLocks noChangeArrowheads="1"/>
          </p:cNvSpPr>
          <p:nvPr/>
        </p:nvSpPr>
        <p:spPr bwMode="auto">
          <a:xfrm>
            <a:off x="1871664" y="4919664"/>
            <a:ext cx="7559675" cy="623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9pPr>
          </a:lstStyle>
          <a:p>
            <a:pPr>
              <a:lnSpc>
                <a:spcPct val="125000"/>
              </a:lnSpc>
              <a:spcAft>
                <a:spcPts val="1250"/>
              </a:spcAft>
            </a:pPr>
            <a:r>
              <a:rPr lang="ja-JP" altLang="ja-JP" sz="2800" dirty="0">
                <a:solidFill>
                  <a:srgbClr val="FF0066"/>
                </a:solidFill>
                <a:latin typeface="メイリオ" pitchFamily="48" charset="0"/>
                <a:ea typeface="ＭＳ Ｐゴシック" charset="-128"/>
                <a:cs typeface="メイリオ" pitchFamily="48" charset="0"/>
              </a:rPr>
              <a:t>「安全管理のための情報デザイン」</a:t>
            </a:r>
            <a:r>
              <a:rPr lang="ja-JP" altLang="ja-JP" sz="2800" dirty="0">
                <a:latin typeface="メイリオ" pitchFamily="48" charset="0"/>
                <a:ea typeface="ＭＳ Ｐゴシック" charset="-128"/>
                <a:cs typeface="メイリオ" pitchFamily="48" charset="0"/>
              </a:rPr>
              <a:t>の体系化！</a:t>
            </a:r>
          </a:p>
        </p:txBody>
      </p:sp>
      <p:sp>
        <p:nvSpPr>
          <p:cNvPr id="19459" name="AutoShape 3"/>
          <p:cNvSpPr>
            <a:spLocks noChangeArrowheads="1"/>
          </p:cNvSpPr>
          <p:nvPr/>
        </p:nvSpPr>
        <p:spPr bwMode="auto">
          <a:xfrm>
            <a:off x="792163" y="4716464"/>
            <a:ext cx="863600" cy="936625"/>
          </a:xfrm>
          <a:prstGeom prst="rightArrow">
            <a:avLst>
              <a:gd name="adj1" fmla="val 50000"/>
              <a:gd name="adj2" fmla="val 25000"/>
            </a:avLst>
          </a:prstGeom>
          <a:solidFill>
            <a:srgbClr val="FF950E"/>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9460" name="AutoShape 4"/>
          <p:cNvSpPr>
            <a:spLocks noChangeArrowheads="1"/>
          </p:cNvSpPr>
          <p:nvPr/>
        </p:nvSpPr>
        <p:spPr bwMode="auto">
          <a:xfrm>
            <a:off x="1800225" y="4716464"/>
            <a:ext cx="7632700" cy="936625"/>
          </a:xfrm>
          <a:prstGeom prst="roundRect">
            <a:avLst>
              <a:gd name="adj" fmla="val 16667"/>
            </a:avLst>
          </a:prstGeom>
          <a:noFill/>
          <a:ln w="36000" cap="flat">
            <a:solidFill>
              <a:srgbClr val="FF950E"/>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9462" name="Text Box 6"/>
          <p:cNvSpPr txBox="1">
            <a:spLocks noChangeArrowheads="1"/>
          </p:cNvSpPr>
          <p:nvPr/>
        </p:nvSpPr>
        <p:spPr bwMode="auto">
          <a:xfrm>
            <a:off x="436563" y="5981701"/>
            <a:ext cx="8924229" cy="1435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marL="431800" indent="-32385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1pPr>
            <a:lvl2pPr marL="863600" indent="-32385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9pPr>
          </a:lstStyle>
          <a:p>
            <a:pPr>
              <a:lnSpc>
                <a:spcPct val="125000"/>
              </a:lnSpc>
              <a:buSzPct val="45000"/>
              <a:buFont typeface="Wingdings" charset="2"/>
              <a:buChar char=""/>
            </a:pPr>
            <a:r>
              <a:rPr lang="ja-JP" altLang="ja-JP" sz="3200" dirty="0">
                <a:latin typeface="+mn-ea"/>
                <a:ea typeface="+mn-ea"/>
                <a:cs typeface="メイリオ" pitchFamily="48" charset="0"/>
              </a:rPr>
              <a:t>提案している方法論の適用対象の拡大</a:t>
            </a:r>
          </a:p>
          <a:p>
            <a:pPr lvl="1">
              <a:lnSpc>
                <a:spcPct val="125000"/>
              </a:lnSpc>
              <a:buSzPct val="75000"/>
              <a:buFont typeface="Symbol" charset="2"/>
              <a:buChar char=""/>
            </a:pPr>
            <a:r>
              <a:rPr lang="ja-JP" altLang="ja-JP" sz="2800" dirty="0">
                <a:solidFill>
                  <a:srgbClr val="FF3366"/>
                </a:solidFill>
                <a:latin typeface="+mn-ea"/>
                <a:ea typeface="+mn-ea"/>
                <a:cs typeface="メイリオ" pitchFamily="48" charset="0"/>
              </a:rPr>
              <a:t>地域コミュニティの活性化</a:t>
            </a:r>
            <a:r>
              <a:rPr lang="ja-JP" altLang="ja-JP" sz="2800" dirty="0">
                <a:latin typeface="+mn-ea"/>
                <a:ea typeface="+mn-ea"/>
                <a:cs typeface="メイリオ" pitchFamily="48" charset="0"/>
              </a:rPr>
              <a:t>にも応用できないか</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p:txBody>
          <a:bodyPr/>
          <a:lstStyle/>
          <a:p>
            <a:r>
              <a:rPr lang="ja-JP" altLang="ja-JP" smtClean="0"/>
              <a:t>研究活動に対する抱負（２）</a:t>
            </a:r>
            <a:endParaRPr lang="ja-JP" altLang="ja-JP"/>
          </a:p>
        </p:txBody>
      </p:sp>
      <p:sp>
        <p:nvSpPr>
          <p:cNvPr id="27" name="スライド番号プレースホルダー 3"/>
          <p:cNvSpPr>
            <a:spLocks noGrp="1"/>
          </p:cNvSpPr>
          <p:nvPr>
            <p:ph type="sldNum" sz="quarter" idx="12"/>
          </p:nvPr>
        </p:nvSpPr>
        <p:spPr/>
        <p:txBody>
          <a:bodyPr/>
          <a:lstStyle/>
          <a:p>
            <a:fld id="{41A7DAAE-3A2B-4117-B81B-26DA6EA6DF34}" type="slidenum">
              <a:rPr lang="en-US" altLang="ja-JP" smtClean="0"/>
              <a:pPr/>
              <a:t>11</a:t>
            </a:fld>
            <a:endParaRPr lang="en-US" altLang="ja-JP"/>
          </a:p>
        </p:txBody>
      </p:sp>
      <p:grpSp>
        <p:nvGrpSpPr>
          <p:cNvPr id="20482" name="Group 2"/>
          <p:cNvGrpSpPr>
            <a:grpSpLocks/>
          </p:cNvGrpSpPr>
          <p:nvPr/>
        </p:nvGrpSpPr>
        <p:grpSpPr bwMode="auto">
          <a:xfrm>
            <a:off x="6594475" y="2157413"/>
            <a:ext cx="1684338" cy="2894013"/>
            <a:chOff x="4154" y="1532"/>
            <a:chExt cx="1061" cy="1823"/>
          </a:xfrm>
        </p:grpSpPr>
        <p:sp>
          <p:nvSpPr>
            <p:cNvPr id="20483" name="Freeform 3"/>
            <p:cNvSpPr>
              <a:spLocks noChangeArrowheads="1"/>
            </p:cNvSpPr>
            <p:nvPr/>
          </p:nvSpPr>
          <p:spPr bwMode="auto">
            <a:xfrm>
              <a:off x="4424" y="1532"/>
              <a:ext cx="791" cy="666"/>
            </a:xfrm>
            <a:custGeom>
              <a:avLst/>
              <a:gdLst>
                <a:gd name="T0" fmla="*/ 1930 w 21600"/>
                <a:gd name="T1" fmla="*/ 7160 h 21600"/>
                <a:gd name="T2" fmla="*/ 5270 w 21600"/>
                <a:gd name="T3" fmla="*/ 1970 h 21600"/>
                <a:gd name="T4" fmla="*/ 6970 w 21600"/>
                <a:gd name="T5" fmla="*/ 2600 h 21600"/>
                <a:gd name="T6" fmla="*/ 9340 w 21600"/>
                <a:gd name="T7" fmla="*/ 650 h 21600"/>
                <a:gd name="T8" fmla="*/ 11210 w 21600"/>
                <a:gd name="T9" fmla="*/ 1700 h 21600"/>
                <a:gd name="T10" fmla="*/ 13150 w 21600"/>
                <a:gd name="T11" fmla="*/ 0 h 21600"/>
                <a:gd name="T12" fmla="*/ 14870 w 21600"/>
                <a:gd name="T13" fmla="*/ 1160 h 21600"/>
                <a:gd name="T14" fmla="*/ 16740 w 21600"/>
                <a:gd name="T15" fmla="*/ 0 h 21600"/>
                <a:gd name="T16" fmla="*/ 19110 w 21600"/>
                <a:gd name="T17" fmla="*/ 2710 h 21600"/>
                <a:gd name="T18" fmla="*/ 21060 w 21600"/>
                <a:gd name="T19" fmla="*/ 6220 h 21600"/>
                <a:gd name="T20" fmla="*/ 20830 w 21600"/>
                <a:gd name="T21" fmla="*/ 7660 h 21600"/>
                <a:gd name="T22" fmla="*/ 21600 w 21600"/>
                <a:gd name="T23" fmla="*/ 10460 h 21600"/>
                <a:gd name="T24" fmla="*/ 18650 w 21600"/>
                <a:gd name="T25" fmla="*/ 15010 h 21600"/>
                <a:gd name="T26" fmla="*/ 15770 w 21600"/>
                <a:gd name="T27" fmla="*/ 18920 h 21600"/>
                <a:gd name="T28" fmla="*/ 14240 w 21600"/>
                <a:gd name="T29" fmla="*/ 18310 h 21600"/>
                <a:gd name="T30" fmla="*/ 11000 w 21600"/>
                <a:gd name="T31" fmla="*/ 21600 h 21600"/>
                <a:gd name="T32" fmla="*/ 8210 w 21600"/>
                <a:gd name="T33" fmla="*/ 19510 h 21600"/>
                <a:gd name="T34" fmla="*/ 6240 w 21600"/>
                <a:gd name="T35" fmla="*/ 20290 h 21600"/>
                <a:gd name="T36" fmla="*/ 2900 w 21600"/>
                <a:gd name="T37" fmla="*/ 17640 h 21600"/>
                <a:gd name="T38" fmla="*/ 480 w 21600"/>
                <a:gd name="T39" fmla="*/ 14660 h 21600"/>
                <a:gd name="T40" fmla="*/ 1070 w 21600"/>
                <a:gd name="T41" fmla="*/ 12640 h 21600"/>
                <a:gd name="T42" fmla="*/ 0 w 21600"/>
                <a:gd name="T43" fmla="*/ 10120 h 21600"/>
                <a:gd name="T44" fmla="*/ 1930 w 21600"/>
                <a:gd name="T45" fmla="*/ 7160 h 21600"/>
                <a:gd name="T46" fmla="*/ 1930 w 21600"/>
                <a:gd name="T47" fmla="*/ 7160 h 21600"/>
                <a:gd name="T48" fmla="*/ 2090 w 21600"/>
                <a:gd name="T49" fmla="*/ 7920 h 21600"/>
                <a:gd name="T50" fmla="*/ 6970 w 21600"/>
                <a:gd name="T51" fmla="*/ 2600 h 21600"/>
                <a:gd name="T52" fmla="*/ 7670 w 21600"/>
                <a:gd name="T53" fmla="*/ 3310 h 21600"/>
                <a:gd name="T54" fmla="*/ 11210 w 21600"/>
                <a:gd name="T55" fmla="*/ 1700 h 21600"/>
                <a:gd name="T56" fmla="*/ 11030 w 21600"/>
                <a:gd name="T57" fmla="*/ 2400 h 21600"/>
                <a:gd name="T58" fmla="*/ 14870 w 21600"/>
                <a:gd name="T59" fmla="*/ 1160 h 21600"/>
                <a:gd name="T60" fmla="*/ 14540 w 21600"/>
                <a:gd name="T61" fmla="*/ 2010 h 21600"/>
                <a:gd name="T62" fmla="*/ 19110 w 21600"/>
                <a:gd name="T63" fmla="*/ 2710 h 21600"/>
                <a:gd name="T64" fmla="*/ 19190 w 21600"/>
                <a:gd name="T65" fmla="*/ 3380 h 21600"/>
                <a:gd name="T66" fmla="*/ 20830 w 21600"/>
                <a:gd name="T67" fmla="*/ 7660 h 21600"/>
                <a:gd name="T68" fmla="*/ 20110 w 21600"/>
                <a:gd name="T69" fmla="*/ 8990 h 21600"/>
                <a:gd name="T70" fmla="*/ 18660 w 21600"/>
                <a:gd name="T71" fmla="*/ 15010 h 21600"/>
                <a:gd name="T72" fmla="*/ 17000 w 21600"/>
                <a:gd name="T73" fmla="*/ 11450 h 21600"/>
                <a:gd name="T74" fmla="*/ 14240 w 21600"/>
                <a:gd name="T75" fmla="*/ 18310 h 21600"/>
                <a:gd name="T76" fmla="*/ 14370 w 21600"/>
                <a:gd name="T77" fmla="*/ 17360 h 21600"/>
                <a:gd name="T78" fmla="*/ 8220 w 21600"/>
                <a:gd name="T79" fmla="*/ 19510 h 21600"/>
                <a:gd name="T80" fmla="*/ 7860 w 21600"/>
                <a:gd name="T81" fmla="*/ 18640 h 21600"/>
                <a:gd name="T82" fmla="*/ 2900 w 21600"/>
                <a:gd name="T83" fmla="*/ 17640 h 21600"/>
                <a:gd name="T84" fmla="*/ 3460 w 21600"/>
                <a:gd name="T85" fmla="*/ 17450 h 21600"/>
                <a:gd name="T86" fmla="*/ 1070 w 21600"/>
                <a:gd name="T87" fmla="*/ 12640 h 21600"/>
                <a:gd name="T88" fmla="*/ 2330 w 21600"/>
                <a:gd name="T89" fmla="*/ 13040 h 21600"/>
                <a:gd name="T90" fmla="*/ 3000 w 21600"/>
                <a:gd name="T91" fmla="*/ 3320 h 21600"/>
                <a:gd name="T92" fmla="*/ 17110 w 21600"/>
                <a:gd name="T93" fmla="*/ 1733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T90" t="T91" r="T92" b="T93"/>
              <a:pathLst>
                <a:path w="21600" h="21600">
                  <a:moveTo>
                    <a:pt x="1930" y="7160"/>
                  </a:moveTo>
                  <a:cubicBezTo>
                    <a:pt x="1530" y="4490"/>
                    <a:pt x="3400" y="1970"/>
                    <a:pt x="5270" y="1970"/>
                  </a:cubicBezTo>
                  <a:cubicBezTo>
                    <a:pt x="5860" y="1950"/>
                    <a:pt x="6470" y="2210"/>
                    <a:pt x="6970" y="2600"/>
                  </a:cubicBezTo>
                  <a:cubicBezTo>
                    <a:pt x="7450" y="1390"/>
                    <a:pt x="8340" y="650"/>
                    <a:pt x="9340" y="650"/>
                  </a:cubicBezTo>
                  <a:cubicBezTo>
                    <a:pt x="10004" y="690"/>
                    <a:pt x="10710" y="1050"/>
                    <a:pt x="11210" y="1700"/>
                  </a:cubicBezTo>
                  <a:cubicBezTo>
                    <a:pt x="11570" y="630"/>
                    <a:pt x="12330" y="0"/>
                    <a:pt x="13150" y="0"/>
                  </a:cubicBezTo>
                  <a:cubicBezTo>
                    <a:pt x="13840" y="0"/>
                    <a:pt x="14470" y="460"/>
                    <a:pt x="14870" y="1160"/>
                  </a:cubicBezTo>
                  <a:cubicBezTo>
                    <a:pt x="15330" y="440"/>
                    <a:pt x="16020" y="0"/>
                    <a:pt x="16740" y="0"/>
                  </a:cubicBezTo>
                  <a:cubicBezTo>
                    <a:pt x="17910" y="0"/>
                    <a:pt x="18900" y="1130"/>
                    <a:pt x="19110" y="2710"/>
                  </a:cubicBezTo>
                  <a:cubicBezTo>
                    <a:pt x="20240" y="3150"/>
                    <a:pt x="21060" y="4580"/>
                    <a:pt x="21060" y="6220"/>
                  </a:cubicBezTo>
                  <a:cubicBezTo>
                    <a:pt x="21060" y="6720"/>
                    <a:pt x="21000" y="7200"/>
                    <a:pt x="20830" y="7660"/>
                  </a:cubicBezTo>
                  <a:cubicBezTo>
                    <a:pt x="21310" y="8460"/>
                    <a:pt x="21600" y="9450"/>
                    <a:pt x="21600" y="10460"/>
                  </a:cubicBezTo>
                  <a:cubicBezTo>
                    <a:pt x="21600" y="12750"/>
                    <a:pt x="20310" y="14680"/>
                    <a:pt x="18650" y="15010"/>
                  </a:cubicBezTo>
                  <a:cubicBezTo>
                    <a:pt x="18650" y="17200"/>
                    <a:pt x="17370" y="18920"/>
                    <a:pt x="15770" y="18920"/>
                  </a:cubicBezTo>
                  <a:cubicBezTo>
                    <a:pt x="15220" y="18920"/>
                    <a:pt x="14700" y="18710"/>
                    <a:pt x="14240" y="18310"/>
                  </a:cubicBezTo>
                  <a:cubicBezTo>
                    <a:pt x="13820" y="20240"/>
                    <a:pt x="12490" y="21600"/>
                    <a:pt x="11000" y="21600"/>
                  </a:cubicBezTo>
                  <a:cubicBezTo>
                    <a:pt x="9890" y="21600"/>
                    <a:pt x="8840" y="20790"/>
                    <a:pt x="8210" y="19510"/>
                  </a:cubicBezTo>
                  <a:cubicBezTo>
                    <a:pt x="7620" y="20000"/>
                    <a:pt x="7930" y="20290"/>
                    <a:pt x="6240" y="20290"/>
                  </a:cubicBezTo>
                  <a:cubicBezTo>
                    <a:pt x="4850" y="20290"/>
                    <a:pt x="3570" y="19280"/>
                    <a:pt x="2900" y="17640"/>
                  </a:cubicBezTo>
                  <a:cubicBezTo>
                    <a:pt x="1300" y="17600"/>
                    <a:pt x="480" y="16300"/>
                    <a:pt x="480" y="14660"/>
                  </a:cubicBezTo>
                  <a:cubicBezTo>
                    <a:pt x="480" y="13900"/>
                    <a:pt x="690" y="13210"/>
                    <a:pt x="1070" y="12640"/>
                  </a:cubicBezTo>
                  <a:cubicBezTo>
                    <a:pt x="380" y="12160"/>
                    <a:pt x="0" y="11210"/>
                    <a:pt x="0" y="10120"/>
                  </a:cubicBezTo>
                  <a:cubicBezTo>
                    <a:pt x="0" y="8590"/>
                    <a:pt x="840" y="7330"/>
                    <a:pt x="1930" y="7160"/>
                  </a:cubicBezTo>
                  <a:close/>
                </a:path>
                <a:path w="21600" h="21600" fill="none">
                  <a:moveTo>
                    <a:pt x="1930" y="7160"/>
                  </a:moveTo>
                  <a:cubicBezTo>
                    <a:pt x="1950" y="7410"/>
                    <a:pt x="2040" y="7690"/>
                    <a:pt x="2090" y="7920"/>
                  </a:cubicBezTo>
                </a:path>
                <a:path w="21600" h="21600" fill="none">
                  <a:moveTo>
                    <a:pt x="6970" y="2600"/>
                  </a:moveTo>
                  <a:cubicBezTo>
                    <a:pt x="7200" y="2790"/>
                    <a:pt x="7480" y="3050"/>
                    <a:pt x="7670" y="3310"/>
                  </a:cubicBezTo>
                </a:path>
                <a:path w="21600" h="21600" fill="none">
                  <a:moveTo>
                    <a:pt x="11210" y="1700"/>
                  </a:moveTo>
                  <a:cubicBezTo>
                    <a:pt x="11130" y="1910"/>
                    <a:pt x="11080" y="2160"/>
                    <a:pt x="11030" y="2400"/>
                  </a:cubicBezTo>
                </a:path>
                <a:path w="21600" h="21600" fill="none">
                  <a:moveTo>
                    <a:pt x="14870" y="1160"/>
                  </a:moveTo>
                  <a:cubicBezTo>
                    <a:pt x="14720" y="1400"/>
                    <a:pt x="14640" y="1720"/>
                    <a:pt x="14540" y="2010"/>
                  </a:cubicBezTo>
                </a:path>
                <a:path w="21600" h="21600" fill="none">
                  <a:moveTo>
                    <a:pt x="19110" y="2710"/>
                  </a:moveTo>
                  <a:cubicBezTo>
                    <a:pt x="19130" y="2890"/>
                    <a:pt x="19230" y="3290"/>
                    <a:pt x="19190" y="3380"/>
                  </a:cubicBezTo>
                </a:path>
                <a:path w="21600" h="21600" fill="none">
                  <a:moveTo>
                    <a:pt x="20830" y="7660"/>
                  </a:moveTo>
                  <a:cubicBezTo>
                    <a:pt x="20660" y="8170"/>
                    <a:pt x="20430" y="8620"/>
                    <a:pt x="20110" y="8990"/>
                  </a:cubicBezTo>
                </a:path>
                <a:path w="21600" h="21600" fill="none">
                  <a:moveTo>
                    <a:pt x="18660" y="15010"/>
                  </a:moveTo>
                  <a:cubicBezTo>
                    <a:pt x="18740" y="14200"/>
                    <a:pt x="18280" y="12200"/>
                    <a:pt x="17000" y="11450"/>
                  </a:cubicBezTo>
                </a:path>
                <a:path w="21600" h="21600" fill="none">
                  <a:moveTo>
                    <a:pt x="14240" y="18310"/>
                  </a:moveTo>
                  <a:cubicBezTo>
                    <a:pt x="14320" y="17980"/>
                    <a:pt x="14350" y="17680"/>
                    <a:pt x="14370" y="17360"/>
                  </a:cubicBezTo>
                </a:path>
                <a:path w="21600" h="21600" fill="none">
                  <a:moveTo>
                    <a:pt x="8220" y="19510"/>
                  </a:moveTo>
                  <a:cubicBezTo>
                    <a:pt x="8060" y="19250"/>
                    <a:pt x="7960" y="18950"/>
                    <a:pt x="7860" y="18640"/>
                  </a:cubicBezTo>
                </a:path>
                <a:path w="21600" h="21600" fill="none">
                  <a:moveTo>
                    <a:pt x="2900" y="17640"/>
                  </a:moveTo>
                  <a:cubicBezTo>
                    <a:pt x="3090" y="17600"/>
                    <a:pt x="3280" y="17540"/>
                    <a:pt x="3460" y="17450"/>
                  </a:cubicBezTo>
                </a:path>
                <a:path w="21600" h="21600" fill="none">
                  <a:moveTo>
                    <a:pt x="1070" y="12640"/>
                  </a:moveTo>
                  <a:cubicBezTo>
                    <a:pt x="1400" y="12900"/>
                    <a:pt x="1780" y="13130"/>
                    <a:pt x="2330" y="13040"/>
                  </a:cubicBezTo>
                </a:path>
              </a:pathLst>
            </a:custGeom>
            <a:solidFill>
              <a:srgbClr val="FFFFCC"/>
            </a:solidFill>
            <a:ln w="9525" cap="flat">
              <a:solidFill>
                <a:srgbClr val="3465A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61002" rIns="90000" bIns="45000" anchor="ctr"/>
            <a:lstStyle>
              <a:lvl1pPr>
                <a:tabLst>
                  <a:tab pos="449263" algn="l"/>
                  <a:tab pos="898525" algn="l"/>
                </a:tabLst>
                <a:defRPr>
                  <a:solidFill>
                    <a:srgbClr val="000000"/>
                  </a:solidFill>
                  <a:latin typeface="Arial" charset="0"/>
                  <a:ea typeface="TakaoPGothic" charset="0"/>
                  <a:cs typeface="TakaoPGothic" charset="0"/>
                </a:defRPr>
              </a:lvl1pPr>
              <a:lvl2pPr>
                <a:tabLst>
                  <a:tab pos="449263" algn="l"/>
                  <a:tab pos="898525" algn="l"/>
                </a:tabLst>
                <a:defRPr>
                  <a:solidFill>
                    <a:srgbClr val="000000"/>
                  </a:solidFill>
                  <a:latin typeface="Arial" charset="0"/>
                  <a:ea typeface="TakaoPGothic" charset="0"/>
                  <a:cs typeface="TakaoPGothic" charset="0"/>
                </a:defRPr>
              </a:lvl2pPr>
              <a:lvl3pPr>
                <a:tabLst>
                  <a:tab pos="449263" algn="l"/>
                  <a:tab pos="898525" algn="l"/>
                </a:tabLst>
                <a:defRPr>
                  <a:solidFill>
                    <a:srgbClr val="000000"/>
                  </a:solidFill>
                  <a:latin typeface="Arial" charset="0"/>
                  <a:ea typeface="TakaoPGothic" charset="0"/>
                  <a:cs typeface="TakaoPGothic" charset="0"/>
                </a:defRPr>
              </a:lvl3pPr>
              <a:lvl4pPr>
                <a:tabLst>
                  <a:tab pos="449263" algn="l"/>
                  <a:tab pos="898525" algn="l"/>
                </a:tabLst>
                <a:defRPr>
                  <a:solidFill>
                    <a:srgbClr val="000000"/>
                  </a:solidFill>
                  <a:latin typeface="Arial" charset="0"/>
                  <a:ea typeface="TakaoPGothic" charset="0"/>
                  <a:cs typeface="TakaoPGothic" charset="0"/>
                </a:defRPr>
              </a:lvl4pPr>
              <a:lvl5pPr>
                <a:tabLst>
                  <a:tab pos="449263" algn="l"/>
                  <a:tab pos="8985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9pPr>
            </a:lstStyle>
            <a:p>
              <a:pPr algn="ctr"/>
              <a:r>
                <a:rPr lang="ja-JP" altLang="ja-JP">
                  <a:latin typeface="+mn-ea"/>
                  <a:ea typeface="+mn-ea"/>
                </a:rPr>
                <a:t>情報・言語・</a:t>
              </a:r>
            </a:p>
            <a:p>
              <a:pPr algn="ctr"/>
              <a:r>
                <a:rPr lang="ja-JP" altLang="ja-JP">
                  <a:latin typeface="+mn-ea"/>
                  <a:ea typeface="+mn-ea"/>
                </a:rPr>
                <a:t>概念</a:t>
              </a:r>
            </a:p>
          </p:txBody>
        </p:sp>
        <p:pic>
          <p:nvPicPr>
            <p:cNvPr id="2048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54" y="1745"/>
              <a:ext cx="623" cy="6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5"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32" y="2129"/>
              <a:ext cx="600" cy="45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6"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22" y="2355"/>
              <a:ext cx="474" cy="57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7"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25" y="2548"/>
              <a:ext cx="537" cy="4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8"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11" y="2723"/>
              <a:ext cx="457" cy="63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20489" name="AutoShape 9"/>
          <p:cNvSpPr>
            <a:spLocks noChangeArrowheads="1"/>
          </p:cNvSpPr>
          <p:nvPr/>
        </p:nvSpPr>
        <p:spPr bwMode="auto">
          <a:xfrm>
            <a:off x="3071814" y="2398712"/>
            <a:ext cx="3438525" cy="2093913"/>
          </a:xfrm>
          <a:custGeom>
            <a:avLst/>
            <a:gdLst>
              <a:gd name="G0" fmla="+- -9501316 0 0"/>
              <a:gd name="G1" fmla="+- -2979142 0 0"/>
              <a:gd name="G2" fmla="+- 6422 0 0"/>
              <a:gd name="G3" fmla="+- 10800 6422 0"/>
              <a:gd name="G4" fmla="sin 10800 -9501316"/>
              <a:gd name="G5" fmla="cos 10800 -9501316"/>
              <a:gd name="G6" fmla="sin 10800 -2979142"/>
              <a:gd name="G7" fmla="cos 10800 -2979142"/>
              <a:gd name="G8" fmla="+- G4 10800 0"/>
              <a:gd name="G9" fmla="+- G5 10800 0"/>
              <a:gd name="G10" fmla="+- G6 10800 0"/>
              <a:gd name="G11" fmla="+- G7 10800 0"/>
              <a:gd name="G12" fmla="sin G3 -9501316"/>
              <a:gd name="G13" fmla="cos G3 -9501316"/>
              <a:gd name="G14" fmla="sin G3 -2979142"/>
              <a:gd name="G15" fmla="cos G3 -2979142"/>
              <a:gd name="G16" fmla="+- G12 10800 0"/>
              <a:gd name="G17" fmla="+- G13 10800 0"/>
              <a:gd name="G18" fmla="+- G14 10800 0"/>
              <a:gd name="G19" fmla="+- G15 10800 0"/>
              <a:gd name="G20" fmla="+- 21600 0 G3"/>
              <a:gd name="G21" fmla="sin 13500 -2979142"/>
              <a:gd name="G22" fmla="cos 13500 -2979142"/>
              <a:gd name="G23" fmla="+- G21 10800 0"/>
              <a:gd name="G24" fmla="+- G22 10800 0"/>
              <a:gd name="G25" fmla="+- 6422 0 2700"/>
              <a:gd name="G26" fmla="sin G25 -2979142"/>
              <a:gd name="G27" fmla="cos G25 -2979142"/>
              <a:gd name="G28" fmla="+- G26 10800 0"/>
              <a:gd name="G29" fmla="+- G27 10800 0"/>
              <a:gd name="G30" fmla="+- -2979142 45 0"/>
              <a:gd name="G31" fmla="*/ 1 48365 11520"/>
              <a:gd name="G32" fmla="*/ G30 G31 1"/>
              <a:gd name="G33" fmla="*/ G32 1 180"/>
              <a:gd name="G34" fmla="+- G29 0 G24"/>
              <a:gd name="G35" fmla="+- G29 0 G24"/>
              <a:gd name="G36" fmla="*/ G34 G35 1"/>
              <a:gd name="G37" fmla="+- G28 0 G23"/>
              <a:gd name="G38" fmla="+- G28 0 G23"/>
              <a:gd name="G39" fmla="*/ G37 G38 1"/>
              <a:gd name="G40" fmla="+- G36 G39 0"/>
              <a:gd name="G41" fmla="sqrt G40"/>
              <a:gd name="G42" fmla="*/ 1 38877 51712"/>
              <a:gd name="G43" fmla="*/ G42 G41 1"/>
              <a:gd name="G44" fmla="sin G43 G33"/>
              <a:gd name="G45" fmla="cos G43 G33"/>
              <a:gd name="G46" fmla="+- G28 G44 0"/>
              <a:gd name="G47" fmla="+- G29 G45 0"/>
              <a:gd name="T0" fmla="*/ -173 w 21600"/>
              <a:gd name="T1" fmla="*/ 9776 h 21600"/>
              <a:gd name="T2" fmla="*/ 0 w 21600"/>
              <a:gd name="T3" fmla="*/ 0 h 21600"/>
              <a:gd name="T4" fmla="*/ 7974 w 21600"/>
              <a:gd name="T5" fmla="*/ 23186 h 21600"/>
              <a:gd name="T6" fmla="*/ -3304 w 21600"/>
              <a:gd name="T7" fmla="*/ -1475 h 21600"/>
              <a:gd name="T8" fmla="*/ 20269 w 21600"/>
              <a:gd name="T9" fmla="*/ 3722 h 21600"/>
              <a:gd name="T10" fmla="*/ 12080 w 21600"/>
              <a:gd name="T11" fmla="*/ 916 h 21600"/>
              <a:gd name="T12" fmla="*/ 0 w 21600"/>
              <a:gd name="T13" fmla="*/ 0 h 21600"/>
              <a:gd name="T14" fmla="*/ 21600 w 21600"/>
              <a:gd name="T15" fmla="*/ 21600 h 21600"/>
            </a:gdLst>
            <a:ahLst/>
            <a:cxnLst>
              <a:cxn ang="0">
                <a:pos x="T0" y="T1"/>
              </a:cxn>
              <a:cxn ang="0">
                <a:pos x="T2" y="T3"/>
              </a:cxn>
              <a:cxn ang="0">
                <a:pos x="T4" y="T5"/>
              </a:cxn>
              <a:cxn ang="0">
                <a:pos x="T6" y="T7"/>
              </a:cxn>
              <a:cxn ang="0">
                <a:pos x="T8" y="T9"/>
              </a:cxn>
              <a:cxn ang="0">
                <a:pos x="T10" y="T11"/>
              </a:cxn>
            </a:cxnLst>
            <a:rect l="T12" t="T13" r="T14" b="T15"/>
            <a:pathLst>
              <a:path w="21600" h="21600">
                <a:moveTo>
                  <a:pt x="15304" y="6222"/>
                </a:moveTo>
                <a:cubicBezTo>
                  <a:pt x="14103" y="5040"/>
                  <a:pt x="12485" y="4378"/>
                  <a:pt x="10800" y="4378"/>
                </a:cubicBezTo>
                <a:cubicBezTo>
                  <a:pt x="8705" y="4377"/>
                  <a:pt x="6742" y="5399"/>
                  <a:pt x="5540" y="7114"/>
                </a:cubicBezTo>
                <a:lnTo>
                  <a:pt x="1955" y="4602"/>
                </a:lnTo>
                <a:cubicBezTo>
                  <a:pt x="3976" y="1717"/>
                  <a:pt x="7277" y="-1"/>
                  <a:pt x="10800" y="0"/>
                </a:cubicBezTo>
                <a:cubicBezTo>
                  <a:pt x="13634" y="0"/>
                  <a:pt x="16354" y="1114"/>
                  <a:pt x="18375" y="3101"/>
                </a:cubicBezTo>
                <a:lnTo>
                  <a:pt x="20269" y="1178"/>
                </a:lnTo>
                <a:lnTo>
                  <a:pt x="23186" y="7974"/>
                </a:lnTo>
                <a:lnTo>
                  <a:pt x="13410" y="8147"/>
                </a:lnTo>
                <a:close/>
              </a:path>
            </a:pathLst>
          </a:custGeom>
          <a:solidFill>
            <a:srgbClr val="FF950E"/>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latin typeface="+mn-ea"/>
            </a:endParaRPr>
          </a:p>
        </p:txBody>
      </p:sp>
      <p:sp>
        <p:nvSpPr>
          <p:cNvPr id="20490" name="AutoShape 10"/>
          <p:cNvSpPr>
            <a:spLocks noChangeArrowheads="1"/>
          </p:cNvSpPr>
          <p:nvPr/>
        </p:nvSpPr>
        <p:spPr bwMode="auto">
          <a:xfrm flipH="1" flipV="1">
            <a:off x="3236914" y="2554287"/>
            <a:ext cx="3438525" cy="2093913"/>
          </a:xfrm>
          <a:custGeom>
            <a:avLst/>
            <a:gdLst>
              <a:gd name="G0" fmla="+- -9501316 0 0"/>
              <a:gd name="G1" fmla="+- -2979142 0 0"/>
              <a:gd name="G2" fmla="+- 6422 0 0"/>
              <a:gd name="G3" fmla="+- 10800 6422 0"/>
              <a:gd name="G4" fmla="sin 10800 -9501316"/>
              <a:gd name="G5" fmla="cos 10800 -9501316"/>
              <a:gd name="G6" fmla="sin 10800 -2979142"/>
              <a:gd name="G7" fmla="cos 10800 -2979142"/>
              <a:gd name="G8" fmla="+- G4 10800 0"/>
              <a:gd name="G9" fmla="+- G5 10800 0"/>
              <a:gd name="G10" fmla="+- G6 10800 0"/>
              <a:gd name="G11" fmla="+- G7 10800 0"/>
              <a:gd name="G12" fmla="sin G3 -9501316"/>
              <a:gd name="G13" fmla="cos G3 -9501316"/>
              <a:gd name="G14" fmla="sin G3 -2979142"/>
              <a:gd name="G15" fmla="cos G3 -2979142"/>
              <a:gd name="G16" fmla="+- G12 10800 0"/>
              <a:gd name="G17" fmla="+- G13 10800 0"/>
              <a:gd name="G18" fmla="+- G14 10800 0"/>
              <a:gd name="G19" fmla="+- G15 10800 0"/>
              <a:gd name="G20" fmla="+- 21600 0 G3"/>
              <a:gd name="G21" fmla="sin 13500 -2979142"/>
              <a:gd name="G22" fmla="cos 13500 -2979142"/>
              <a:gd name="G23" fmla="+- G21 10800 0"/>
              <a:gd name="G24" fmla="+- G22 10800 0"/>
              <a:gd name="G25" fmla="+- 6422 0 2700"/>
              <a:gd name="G26" fmla="sin G25 -2979142"/>
              <a:gd name="G27" fmla="cos G25 -2979142"/>
              <a:gd name="G28" fmla="+- G26 10800 0"/>
              <a:gd name="G29" fmla="+- G27 10800 0"/>
              <a:gd name="G30" fmla="+- -2979142 45 0"/>
              <a:gd name="G31" fmla="*/ 1 48365 11520"/>
              <a:gd name="G32" fmla="*/ G30 G31 1"/>
              <a:gd name="G33" fmla="*/ G32 1 180"/>
              <a:gd name="G34" fmla="+- G29 0 G24"/>
              <a:gd name="G35" fmla="+- G29 0 G24"/>
              <a:gd name="G36" fmla="*/ G34 G35 1"/>
              <a:gd name="G37" fmla="+- G28 0 G23"/>
              <a:gd name="G38" fmla="+- G28 0 G23"/>
              <a:gd name="G39" fmla="*/ G37 G38 1"/>
              <a:gd name="G40" fmla="+- G36 G39 0"/>
              <a:gd name="G41" fmla="sqrt G40"/>
              <a:gd name="G42" fmla="*/ 1 38877 51712"/>
              <a:gd name="G43" fmla="*/ G42 G41 1"/>
              <a:gd name="G44" fmla="sin G43 G33"/>
              <a:gd name="G45" fmla="cos G43 G33"/>
              <a:gd name="G46" fmla="+- G28 G44 0"/>
              <a:gd name="G47" fmla="+- G29 G45 0"/>
              <a:gd name="T0" fmla="*/ -173 w 21600"/>
              <a:gd name="T1" fmla="*/ 9776 h 21600"/>
              <a:gd name="T2" fmla="*/ 0 w 21600"/>
              <a:gd name="T3" fmla="*/ 0 h 21600"/>
              <a:gd name="T4" fmla="*/ 7974 w 21600"/>
              <a:gd name="T5" fmla="*/ 23186 h 21600"/>
              <a:gd name="T6" fmla="*/ -3304 w 21600"/>
              <a:gd name="T7" fmla="*/ -1475 h 21600"/>
              <a:gd name="T8" fmla="*/ 20269 w 21600"/>
              <a:gd name="T9" fmla="*/ 3722 h 21600"/>
              <a:gd name="T10" fmla="*/ 12080 w 21600"/>
              <a:gd name="T11" fmla="*/ 916 h 21600"/>
              <a:gd name="T12" fmla="*/ 0 w 21600"/>
              <a:gd name="T13" fmla="*/ 0 h 21600"/>
              <a:gd name="T14" fmla="*/ 21600 w 21600"/>
              <a:gd name="T15" fmla="*/ 21600 h 21600"/>
            </a:gdLst>
            <a:ahLst/>
            <a:cxnLst>
              <a:cxn ang="0">
                <a:pos x="T0" y="T1"/>
              </a:cxn>
              <a:cxn ang="0">
                <a:pos x="T2" y="T3"/>
              </a:cxn>
              <a:cxn ang="0">
                <a:pos x="T4" y="T5"/>
              </a:cxn>
              <a:cxn ang="0">
                <a:pos x="T6" y="T7"/>
              </a:cxn>
              <a:cxn ang="0">
                <a:pos x="T8" y="T9"/>
              </a:cxn>
              <a:cxn ang="0">
                <a:pos x="T10" y="T11"/>
              </a:cxn>
            </a:cxnLst>
            <a:rect l="T12" t="T13" r="T14" b="T15"/>
            <a:pathLst>
              <a:path w="21600" h="21600">
                <a:moveTo>
                  <a:pt x="15304" y="6222"/>
                </a:moveTo>
                <a:cubicBezTo>
                  <a:pt x="14103" y="5040"/>
                  <a:pt x="12485" y="4378"/>
                  <a:pt x="10800" y="4378"/>
                </a:cubicBezTo>
                <a:cubicBezTo>
                  <a:pt x="8705" y="4377"/>
                  <a:pt x="6742" y="5399"/>
                  <a:pt x="5540" y="7114"/>
                </a:cubicBezTo>
                <a:lnTo>
                  <a:pt x="1955" y="4602"/>
                </a:lnTo>
                <a:cubicBezTo>
                  <a:pt x="3976" y="1717"/>
                  <a:pt x="7277" y="-1"/>
                  <a:pt x="10800" y="0"/>
                </a:cubicBezTo>
                <a:cubicBezTo>
                  <a:pt x="13634" y="0"/>
                  <a:pt x="16354" y="1114"/>
                  <a:pt x="18375" y="3101"/>
                </a:cubicBezTo>
                <a:lnTo>
                  <a:pt x="20269" y="1178"/>
                </a:lnTo>
                <a:lnTo>
                  <a:pt x="23186" y="7974"/>
                </a:lnTo>
                <a:lnTo>
                  <a:pt x="13410" y="8147"/>
                </a:lnTo>
                <a:close/>
              </a:path>
            </a:pathLst>
          </a:custGeom>
          <a:solidFill>
            <a:srgbClr val="FF950E"/>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latin typeface="+mn-ea"/>
            </a:endParaRPr>
          </a:p>
        </p:txBody>
      </p:sp>
      <p:grpSp>
        <p:nvGrpSpPr>
          <p:cNvPr id="20491" name="Group 11"/>
          <p:cNvGrpSpPr>
            <a:grpSpLocks/>
          </p:cNvGrpSpPr>
          <p:nvPr/>
        </p:nvGrpSpPr>
        <p:grpSpPr bwMode="auto">
          <a:xfrm>
            <a:off x="1008063" y="2100263"/>
            <a:ext cx="2159000" cy="2952750"/>
            <a:chOff x="635" y="1496"/>
            <a:chExt cx="1360" cy="1860"/>
          </a:xfrm>
        </p:grpSpPr>
        <p:pic>
          <p:nvPicPr>
            <p:cNvPr id="20492" name="Picture 1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5" y="1668"/>
              <a:ext cx="636" cy="84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93" name="Picture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70" y="1496"/>
              <a:ext cx="570" cy="80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94" name="Picture 1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221" y="1678"/>
              <a:ext cx="648" cy="83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95" name="Picture 1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77" y="1949"/>
              <a:ext cx="644" cy="84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96" name="Picture 16"/>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79" y="2136"/>
              <a:ext cx="639" cy="81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97" name="Picture 17"/>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97" y="2213"/>
              <a:ext cx="795" cy="78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98" name="Picture 18"/>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1" y="2372"/>
              <a:ext cx="790" cy="83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99" name="Picture 19"/>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365" y="2440"/>
              <a:ext cx="629" cy="74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00" name="Picture 20"/>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93" y="2529"/>
              <a:ext cx="632" cy="82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20501" name="Text Box 21"/>
          <p:cNvSpPr txBox="1">
            <a:spLocks noChangeArrowheads="1"/>
          </p:cNvSpPr>
          <p:nvPr/>
        </p:nvSpPr>
        <p:spPr bwMode="auto">
          <a:xfrm>
            <a:off x="3095626" y="1920875"/>
            <a:ext cx="3636963"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9pPr>
          </a:lstStyle>
          <a:p>
            <a:pPr>
              <a:lnSpc>
                <a:spcPct val="125000"/>
              </a:lnSpc>
            </a:pPr>
            <a:r>
              <a:rPr lang="ja-JP" altLang="ja-JP">
                <a:latin typeface="+mn-ea"/>
                <a:ea typeface="+mn-ea"/>
                <a:cs typeface="メイリオ" pitchFamily="48" charset="0"/>
              </a:rPr>
              <a:t>人や集団、組織がモノを作り出す</a:t>
            </a:r>
          </a:p>
        </p:txBody>
      </p:sp>
      <p:sp>
        <p:nvSpPr>
          <p:cNvPr id="20502" name="Text Box 22"/>
          <p:cNvSpPr txBox="1">
            <a:spLocks noChangeArrowheads="1"/>
          </p:cNvSpPr>
          <p:nvPr/>
        </p:nvSpPr>
        <p:spPr bwMode="auto">
          <a:xfrm>
            <a:off x="3455988" y="4837112"/>
            <a:ext cx="3024188" cy="1119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25000"/>
              </a:lnSpc>
            </a:pPr>
            <a:r>
              <a:rPr lang="ja-JP" altLang="ja-JP">
                <a:latin typeface="+mn-ea"/>
                <a:ea typeface="+mn-ea"/>
                <a:cs typeface="メイリオ" pitchFamily="48" charset="0"/>
              </a:rPr>
              <a:t>モノが人の行動や組織の</a:t>
            </a:r>
            <a:r>
              <a:rPr lang="en-US" altLang="ja-JP">
                <a:latin typeface="+mn-ea"/>
                <a:ea typeface="+mn-ea"/>
                <a:cs typeface="メイリオ" pitchFamily="48" charset="0"/>
              </a:rPr>
              <a:t/>
            </a:r>
            <a:br>
              <a:rPr lang="en-US" altLang="ja-JP">
                <a:latin typeface="+mn-ea"/>
                <a:ea typeface="+mn-ea"/>
                <a:cs typeface="メイリオ" pitchFamily="48" charset="0"/>
              </a:rPr>
            </a:br>
            <a:r>
              <a:rPr lang="ja-JP" altLang="ja-JP">
                <a:latin typeface="+mn-ea"/>
                <a:ea typeface="+mn-ea"/>
                <a:cs typeface="メイリオ" pitchFamily="48" charset="0"/>
              </a:rPr>
              <a:t>マネジメントを方向付ける</a:t>
            </a:r>
          </a:p>
        </p:txBody>
      </p:sp>
      <p:sp>
        <p:nvSpPr>
          <p:cNvPr id="20503" name="Text Box 23"/>
          <p:cNvSpPr txBox="1">
            <a:spLocks noChangeArrowheads="1"/>
          </p:cNvSpPr>
          <p:nvPr/>
        </p:nvSpPr>
        <p:spPr bwMode="auto">
          <a:xfrm>
            <a:off x="431800" y="1193800"/>
            <a:ext cx="9215438"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mn-ea"/>
                <a:ea typeface="+mn-ea"/>
                <a:cs typeface="メイリオ" pitchFamily="48" charset="0"/>
              </a:rPr>
              <a:t>人とモノの両方の捉えた組織デザイン・マネジメント論の構築</a:t>
            </a:r>
          </a:p>
        </p:txBody>
      </p:sp>
      <p:sp>
        <p:nvSpPr>
          <p:cNvPr id="20504" name="AutoShape 24"/>
          <p:cNvSpPr>
            <a:spLocks noChangeArrowheads="1"/>
          </p:cNvSpPr>
          <p:nvPr/>
        </p:nvSpPr>
        <p:spPr bwMode="auto">
          <a:xfrm>
            <a:off x="287337" y="1157287"/>
            <a:ext cx="9288463" cy="584200"/>
          </a:xfrm>
          <a:prstGeom prst="roundRect">
            <a:avLst>
              <a:gd name="adj" fmla="val 16667"/>
            </a:avLst>
          </a:prstGeom>
          <a:noFill/>
          <a:ln w="36000" cap="flat">
            <a:solidFill>
              <a:srgbClr val="FF950E"/>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latin typeface="+mn-ea"/>
            </a:endParaRPr>
          </a:p>
        </p:txBody>
      </p:sp>
      <p:sp>
        <p:nvSpPr>
          <p:cNvPr id="20505" name="AutoShape 25"/>
          <p:cNvSpPr>
            <a:spLocks noChangeArrowheads="1"/>
          </p:cNvSpPr>
          <p:nvPr/>
        </p:nvSpPr>
        <p:spPr bwMode="auto">
          <a:xfrm>
            <a:off x="287337" y="5956301"/>
            <a:ext cx="9288463" cy="1119187"/>
          </a:xfrm>
          <a:prstGeom prst="roundRect">
            <a:avLst>
              <a:gd name="adj" fmla="val 16667"/>
            </a:avLst>
          </a:prstGeom>
          <a:noFill/>
          <a:ln w="36000" cap="flat">
            <a:solidFill>
              <a:srgbClr val="FF950E"/>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7989" tIns="62993" rIns="107989" bIns="62993" anchor="ctr"/>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9pPr>
          </a:lstStyle>
          <a:p>
            <a:pPr algn="ctr">
              <a:lnSpc>
                <a:spcPct val="125000"/>
              </a:lnSpc>
            </a:pPr>
            <a:r>
              <a:rPr lang="ja-JP" altLang="ja-JP" sz="2600">
                <a:latin typeface="+mn-ea"/>
                <a:ea typeface="+mn-ea"/>
                <a:cs typeface="メイリオ" pitchFamily="48" charset="0"/>
              </a:rPr>
              <a:t>経営学・工学・心理学・社会学の研究者、実務家が</a:t>
            </a:r>
          </a:p>
          <a:p>
            <a:pPr algn="ctr">
              <a:lnSpc>
                <a:spcPct val="125000"/>
              </a:lnSpc>
            </a:pPr>
            <a:r>
              <a:rPr lang="ja-JP" altLang="ja-JP" sz="2600">
                <a:latin typeface="+mn-ea"/>
                <a:ea typeface="+mn-ea"/>
                <a:cs typeface="メイリオ" pitchFamily="48" charset="0"/>
              </a:rPr>
              <a:t>集まって議論ができる場・コミュニティを構築したい</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9649319" y="670844"/>
            <a:ext cx="9072563" cy="5354389"/>
          </a:xfrm>
        </p:spPr>
        <p:txBody>
          <a:bodyPr>
            <a:normAutofit fontScale="55000" lnSpcReduction="20000"/>
          </a:bodyPr>
          <a:lstStyle/>
          <a:p>
            <a:r>
              <a:rPr lang="ja-JP" altLang="ja-JP" dirty="0" smtClean="0"/>
              <a:t>３現主義（現場・現物・現実）</a:t>
            </a:r>
          </a:p>
          <a:p>
            <a:pPr lvl="1"/>
            <a:r>
              <a:rPr lang="ja-JP" altLang="ja-JP" dirty="0" smtClean="0"/>
              <a:t>メモとペンをもって学外に出てもらう</a:t>
            </a:r>
          </a:p>
          <a:p>
            <a:pPr lvl="1"/>
            <a:r>
              <a:rPr lang="ja-JP" altLang="ja-JP" dirty="0" smtClean="0"/>
              <a:t>実際の企業見学の機会をできるだけ取りたい</a:t>
            </a:r>
          </a:p>
          <a:p>
            <a:r>
              <a:rPr lang="en-US" altLang="ja-JP" dirty="0" smtClean="0"/>
              <a:t>PDCA</a:t>
            </a:r>
            <a:r>
              <a:rPr lang="ja-JP" altLang="ja-JP" dirty="0" smtClean="0"/>
              <a:t>サイクル</a:t>
            </a:r>
          </a:p>
          <a:p>
            <a:pPr lvl="1"/>
            <a:r>
              <a:rPr lang="ja-JP" altLang="ja-JP" dirty="0" smtClean="0"/>
              <a:t>企画提案だけで終わらせない！</a:t>
            </a:r>
          </a:p>
          <a:p>
            <a:pPr lvl="1"/>
            <a:r>
              <a:rPr lang="ja-JP" altLang="ja-JP" dirty="0" smtClean="0"/>
              <a:t>実際に自分で仮説を立てて、作って・準備して、試して評価する、ということを指せる</a:t>
            </a:r>
          </a:p>
          <a:p>
            <a:pPr lvl="1"/>
            <a:r>
              <a:rPr lang="ja-JP" altLang="ja-JP" dirty="0" smtClean="0"/>
              <a:t>実際に手を動かすことの難しさとぜひ体感してもらいたい</a:t>
            </a:r>
          </a:p>
          <a:p>
            <a:r>
              <a:rPr lang="ja-JP" altLang="ja-JP" dirty="0" smtClean="0"/>
              <a:t>学際思考の推進と学会参加の奨励</a:t>
            </a:r>
          </a:p>
          <a:p>
            <a:pPr lvl="1"/>
            <a:r>
              <a:rPr lang="ja-JP" altLang="ja-JP" dirty="0" smtClean="0"/>
              <a:t>心理学や社会学、工学などの異分野の文献の購読</a:t>
            </a:r>
          </a:p>
          <a:p>
            <a:pPr lvl="1"/>
            <a:r>
              <a:rPr lang="ja-JP" altLang="ja-JP" dirty="0" smtClean="0"/>
              <a:t>学生による学会発表の奨励、他大学の研究室訪問の推進</a:t>
            </a:r>
          </a:p>
          <a:p>
            <a:pPr lvl="2"/>
            <a:r>
              <a:rPr lang="ja-JP" altLang="ja-JP" dirty="0" smtClean="0"/>
              <a:t>人脈の広がりにもつながる！！</a:t>
            </a:r>
            <a:endParaRPr lang="ja-JP" altLang="ja-JP" dirty="0"/>
          </a:p>
        </p:txBody>
      </p:sp>
      <p:sp>
        <p:nvSpPr>
          <p:cNvPr id="21506" name="Rectangle 2"/>
          <p:cNvSpPr>
            <a:spLocks noGrp="1" noChangeArrowheads="1"/>
          </p:cNvSpPr>
          <p:nvPr>
            <p:ph type="title"/>
          </p:nvPr>
        </p:nvSpPr>
        <p:spPr/>
        <p:txBody>
          <a:bodyPr/>
          <a:lstStyle/>
          <a:p>
            <a:r>
              <a:rPr lang="ja-JP" altLang="ja-JP" smtClean="0"/>
              <a:t>学生指導に対する抱負（１）</a:t>
            </a:r>
            <a:endParaRPr lang="ja-JP" altLang="ja-JP"/>
          </a:p>
        </p:txBody>
      </p:sp>
      <p:sp>
        <p:nvSpPr>
          <p:cNvPr id="21" name="スライド番号プレースホルダー 3"/>
          <p:cNvSpPr>
            <a:spLocks noGrp="1"/>
          </p:cNvSpPr>
          <p:nvPr>
            <p:ph type="sldNum" sz="quarter" idx="12"/>
          </p:nvPr>
        </p:nvSpPr>
        <p:spPr/>
        <p:txBody>
          <a:bodyPr/>
          <a:lstStyle/>
          <a:p>
            <a:fld id="{F085ED72-F207-4044-ABF3-CE820054AE12}" type="slidenum">
              <a:rPr lang="en-US" altLang="ja-JP" smtClean="0"/>
              <a:pPr/>
              <a:t>12</a:t>
            </a:fld>
            <a:endParaRPr lang="en-US" altLang="ja-JP"/>
          </a:p>
        </p:txBody>
      </p:sp>
      <p:sp>
        <p:nvSpPr>
          <p:cNvPr id="21505" name="AutoShape 1"/>
          <p:cNvSpPr>
            <a:spLocks noChangeArrowheads="1"/>
          </p:cNvSpPr>
          <p:nvPr/>
        </p:nvSpPr>
        <p:spPr bwMode="auto">
          <a:xfrm>
            <a:off x="179387" y="1763714"/>
            <a:ext cx="4176713" cy="1584325"/>
          </a:xfrm>
          <a:prstGeom prst="roundRect">
            <a:avLst>
              <a:gd name="adj" fmla="val 16667"/>
            </a:avLst>
          </a:prstGeom>
          <a:solidFill>
            <a:srgbClr val="FFFFFF"/>
          </a:solidFill>
          <a:ln w="3600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7989" tIns="62993" rIns="107989" bIns="62993" anchor="ctr"/>
          <a:lstStyle>
            <a:lvl1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9pPr>
          </a:lstStyle>
          <a:p>
            <a:pPr algn="ctr">
              <a:lnSpc>
                <a:spcPct val="125000"/>
              </a:lnSpc>
            </a:pPr>
            <a:r>
              <a:rPr lang="ja-JP" altLang="ja-JP" sz="2800">
                <a:latin typeface="メイリオ" pitchFamily="48" charset="0"/>
                <a:ea typeface="ＭＳ Ｐゴシック" charset="-128"/>
                <a:cs typeface="メイリオ" pitchFamily="48" charset="0"/>
              </a:rPr>
              <a:t>三現主義</a:t>
            </a:r>
          </a:p>
          <a:p>
            <a:pPr algn="ctr">
              <a:lnSpc>
                <a:spcPct val="125000"/>
              </a:lnSpc>
            </a:pPr>
            <a:r>
              <a:rPr lang="ja-JP" altLang="ja-JP" sz="2800">
                <a:latin typeface="メイリオ" pitchFamily="48" charset="0"/>
                <a:ea typeface="ＭＳ Ｐゴシック" charset="-128"/>
                <a:cs typeface="メイリオ" pitchFamily="48" charset="0"/>
              </a:rPr>
              <a:t>（現場・現物・現実）</a:t>
            </a:r>
          </a:p>
        </p:txBody>
      </p:sp>
      <p:sp>
        <p:nvSpPr>
          <p:cNvPr id="21508" name="Text Box 4"/>
          <p:cNvSpPr txBox="1">
            <a:spLocks noChangeArrowheads="1"/>
          </p:cNvSpPr>
          <p:nvPr/>
        </p:nvSpPr>
        <p:spPr bwMode="auto">
          <a:xfrm>
            <a:off x="-4437063" y="-2087562"/>
            <a:ext cx="6884988" cy="33845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385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9pPr>
          </a:lstStyle>
          <a:p>
            <a:pPr>
              <a:lnSpc>
                <a:spcPct val="125000"/>
              </a:lnSpc>
              <a:spcAft>
                <a:spcPts val="1563"/>
              </a:spcAft>
              <a:buSzPct val="45000"/>
              <a:buFont typeface="Wingdings" charset="2"/>
              <a:buChar char=""/>
            </a:pPr>
            <a:endParaRPr lang="en-US" altLang="ja-JP" sz="2800" dirty="0">
              <a:latin typeface="メイリオ" pitchFamily="48" charset="0"/>
              <a:cs typeface="メイリオ" pitchFamily="48" charset="0"/>
            </a:endParaRPr>
          </a:p>
          <a:p>
            <a:pPr>
              <a:lnSpc>
                <a:spcPct val="125000"/>
              </a:lnSpc>
              <a:spcAft>
                <a:spcPts val="1563"/>
              </a:spcAft>
              <a:buSzPct val="45000"/>
              <a:buFont typeface="Wingdings" charset="2"/>
              <a:buChar char=""/>
            </a:pPr>
            <a:endParaRPr lang="en-US" altLang="ja-JP" sz="2800" dirty="0">
              <a:latin typeface="メイリオ" pitchFamily="48" charset="0"/>
              <a:cs typeface="メイリオ" pitchFamily="48" charset="0"/>
            </a:endParaRPr>
          </a:p>
          <a:p>
            <a:pPr>
              <a:lnSpc>
                <a:spcPct val="125000"/>
              </a:lnSpc>
              <a:spcAft>
                <a:spcPts val="1563"/>
              </a:spcAft>
              <a:buSzPct val="45000"/>
              <a:buFont typeface="Wingdings" charset="2"/>
              <a:buChar char=""/>
            </a:pPr>
            <a:r>
              <a:rPr lang="en-US" altLang="ja-JP" sz="2800" dirty="0">
                <a:latin typeface="メイリオ" pitchFamily="48" charset="0"/>
                <a:cs typeface="メイリオ" pitchFamily="48" charset="0"/>
              </a:rPr>
              <a:t>PDCA</a:t>
            </a:r>
            <a:r>
              <a:rPr lang="ja-JP" altLang="ja-JP" sz="2800" dirty="0">
                <a:latin typeface="メイリオ" pitchFamily="48" charset="0"/>
                <a:ea typeface="ＭＳ Ｐゴシック" charset="-128"/>
                <a:cs typeface="メイリオ" pitchFamily="48" charset="0"/>
              </a:rPr>
              <a:t>サイクルを自分で回す力</a:t>
            </a:r>
          </a:p>
          <a:p>
            <a:pPr>
              <a:lnSpc>
                <a:spcPct val="125000"/>
              </a:lnSpc>
              <a:spcAft>
                <a:spcPts val="1563"/>
              </a:spcAft>
              <a:buSzPct val="45000"/>
              <a:buFont typeface="Wingdings" charset="2"/>
              <a:buChar char=""/>
            </a:pPr>
            <a:endParaRPr lang="en-US" altLang="ja-JP" sz="2800" dirty="0">
              <a:latin typeface="メイリオ" pitchFamily="48" charset="0"/>
              <a:cs typeface="メイリオ" pitchFamily="48" charset="0"/>
            </a:endParaRPr>
          </a:p>
        </p:txBody>
      </p:sp>
      <p:sp>
        <p:nvSpPr>
          <p:cNvPr id="21509" name="Text Box 5"/>
          <p:cNvSpPr txBox="1">
            <a:spLocks noChangeArrowheads="1"/>
          </p:cNvSpPr>
          <p:nvPr/>
        </p:nvSpPr>
        <p:spPr bwMode="auto">
          <a:xfrm>
            <a:off x="10466389" y="4535489"/>
            <a:ext cx="8181975" cy="177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9pPr>
          </a:lstStyle>
          <a:p>
            <a:pPr>
              <a:lnSpc>
                <a:spcPct val="125000"/>
              </a:lnSpc>
              <a:spcAft>
                <a:spcPts val="1563"/>
              </a:spcAft>
            </a:pPr>
            <a:r>
              <a:rPr lang="ja-JP" altLang="ja-JP" sz="3200">
                <a:latin typeface="メイリオ" pitchFamily="48" charset="0"/>
                <a:ea typeface="ＭＳ Ｐゴシック" charset="-128"/>
                <a:cs typeface="メイリオ" pitchFamily="48" charset="0"/>
              </a:rPr>
              <a:t>これらを身につけてもらえるように、私自身の研究成果を私自身が実践したりしながら</a:t>
            </a:r>
            <a:r>
              <a:rPr lang="en-US" altLang="ja-JP" sz="3500">
                <a:latin typeface="メイリオ" pitchFamily="48" charset="0"/>
                <a:cs typeface="メイリオ" pitchFamily="48" charset="0"/>
              </a:rPr>
              <a:t/>
            </a:r>
            <a:br>
              <a:rPr lang="en-US" altLang="ja-JP" sz="3500">
                <a:latin typeface="メイリオ" pitchFamily="48" charset="0"/>
                <a:cs typeface="メイリオ" pitchFamily="48" charset="0"/>
              </a:rPr>
            </a:br>
            <a:r>
              <a:rPr lang="ja-JP" altLang="ja-JP" sz="3200">
                <a:latin typeface="メイリオ" pitchFamily="48" charset="0"/>
                <a:ea typeface="ＭＳ Ｐゴシック" charset="-128"/>
                <a:cs typeface="メイリオ" pitchFamily="48" charset="0"/>
              </a:rPr>
              <a:t>ゼミを運営していきたい</a:t>
            </a:r>
          </a:p>
        </p:txBody>
      </p:sp>
      <p:grpSp>
        <p:nvGrpSpPr>
          <p:cNvPr id="21510" name="Group 6"/>
          <p:cNvGrpSpPr>
            <a:grpSpLocks/>
          </p:cNvGrpSpPr>
          <p:nvPr/>
        </p:nvGrpSpPr>
        <p:grpSpPr bwMode="auto">
          <a:xfrm>
            <a:off x="10512425" y="-1871663"/>
            <a:ext cx="5399088" cy="4675188"/>
            <a:chOff x="6622" y="-1179"/>
            <a:chExt cx="3401" cy="2945"/>
          </a:xfrm>
        </p:grpSpPr>
        <p:sp>
          <p:nvSpPr>
            <p:cNvPr id="21511" name="Line 7"/>
            <p:cNvSpPr>
              <a:spLocks noChangeShapeType="1"/>
            </p:cNvSpPr>
            <p:nvPr/>
          </p:nvSpPr>
          <p:spPr bwMode="auto">
            <a:xfrm>
              <a:off x="8323" y="785"/>
              <a:ext cx="1700" cy="981"/>
            </a:xfrm>
            <a:prstGeom prst="line">
              <a:avLst/>
            </a:prstGeom>
            <a:noFill/>
            <a:ln w="9525" cap="flat">
              <a:solidFill>
                <a:srgbClr val="FF950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1512" name="Line 8"/>
            <p:cNvSpPr>
              <a:spLocks noChangeShapeType="1"/>
            </p:cNvSpPr>
            <p:nvPr/>
          </p:nvSpPr>
          <p:spPr bwMode="auto">
            <a:xfrm flipH="1">
              <a:off x="6621" y="785"/>
              <a:ext cx="1702" cy="981"/>
            </a:xfrm>
            <a:prstGeom prst="line">
              <a:avLst/>
            </a:prstGeom>
            <a:noFill/>
            <a:ln w="9525" cap="flat">
              <a:solidFill>
                <a:srgbClr val="FF950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1513" name="Line 9"/>
            <p:cNvSpPr>
              <a:spLocks noChangeShapeType="1"/>
            </p:cNvSpPr>
            <p:nvPr/>
          </p:nvSpPr>
          <p:spPr bwMode="auto">
            <a:xfrm flipV="1">
              <a:off x="8323" y="-1180"/>
              <a:ext cx="0" cy="1965"/>
            </a:xfrm>
            <a:prstGeom prst="line">
              <a:avLst/>
            </a:prstGeom>
            <a:noFill/>
            <a:ln w="9525" cap="flat">
              <a:solidFill>
                <a:srgbClr val="FF950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1514" name="Line 10"/>
            <p:cNvSpPr>
              <a:spLocks noChangeShapeType="1"/>
            </p:cNvSpPr>
            <p:nvPr/>
          </p:nvSpPr>
          <p:spPr bwMode="auto">
            <a:xfrm>
              <a:off x="6622" y="1767"/>
              <a:ext cx="3401" cy="0"/>
            </a:xfrm>
            <a:prstGeom prst="line">
              <a:avLst/>
            </a:prstGeom>
            <a:noFill/>
            <a:ln w="9525" cap="flat">
              <a:solidFill>
                <a:srgbClr val="FF950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1515" name="Line 11"/>
            <p:cNvSpPr>
              <a:spLocks noChangeShapeType="1"/>
            </p:cNvSpPr>
            <p:nvPr/>
          </p:nvSpPr>
          <p:spPr bwMode="auto">
            <a:xfrm>
              <a:off x="8323" y="-1179"/>
              <a:ext cx="1700" cy="2945"/>
            </a:xfrm>
            <a:prstGeom prst="line">
              <a:avLst/>
            </a:prstGeom>
            <a:noFill/>
            <a:ln w="9525" cap="flat">
              <a:solidFill>
                <a:srgbClr val="FF950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1516" name="Line 12"/>
            <p:cNvSpPr>
              <a:spLocks noChangeShapeType="1"/>
            </p:cNvSpPr>
            <p:nvPr/>
          </p:nvSpPr>
          <p:spPr bwMode="auto">
            <a:xfrm flipV="1">
              <a:off x="6622" y="-1180"/>
              <a:ext cx="1700" cy="2947"/>
            </a:xfrm>
            <a:prstGeom prst="line">
              <a:avLst/>
            </a:prstGeom>
            <a:noFill/>
            <a:ln w="9525" cap="flat">
              <a:solidFill>
                <a:srgbClr val="FF950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21517" name="AutoShape 13"/>
          <p:cNvSpPr>
            <a:spLocks noChangeArrowheads="1"/>
          </p:cNvSpPr>
          <p:nvPr/>
        </p:nvSpPr>
        <p:spPr bwMode="auto">
          <a:xfrm>
            <a:off x="-9288463" y="5141914"/>
            <a:ext cx="792163" cy="1152525"/>
          </a:xfrm>
          <a:prstGeom prst="rightArrow">
            <a:avLst>
              <a:gd name="adj1" fmla="val 60019"/>
              <a:gd name="adj2" fmla="val 34852"/>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21518" name="Text Box 14"/>
          <p:cNvSpPr txBox="1">
            <a:spLocks noChangeArrowheads="1"/>
          </p:cNvSpPr>
          <p:nvPr/>
        </p:nvSpPr>
        <p:spPr bwMode="auto">
          <a:xfrm>
            <a:off x="-5040313" y="6869114"/>
            <a:ext cx="4608513" cy="474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などなど学生と一緒に企画を考えたい</a:t>
            </a:r>
          </a:p>
        </p:txBody>
      </p:sp>
      <p:sp>
        <p:nvSpPr>
          <p:cNvPr id="21519" name="AutoShape 15"/>
          <p:cNvSpPr>
            <a:spLocks noChangeArrowheads="1"/>
          </p:cNvSpPr>
          <p:nvPr/>
        </p:nvSpPr>
        <p:spPr bwMode="auto">
          <a:xfrm>
            <a:off x="5580063" y="1763714"/>
            <a:ext cx="4319588" cy="1584325"/>
          </a:xfrm>
          <a:prstGeom prst="roundRect">
            <a:avLst>
              <a:gd name="adj" fmla="val 16667"/>
            </a:avLst>
          </a:prstGeom>
          <a:solidFill>
            <a:srgbClr val="FFFFFF"/>
          </a:solidFill>
          <a:ln w="3600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7989" tIns="62993" rIns="107989" bIns="62993" anchor="ctr"/>
          <a:lstStyle>
            <a:lvl1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9pPr>
          </a:lstStyle>
          <a:p>
            <a:pPr algn="ctr">
              <a:lnSpc>
                <a:spcPct val="125000"/>
              </a:lnSpc>
            </a:pPr>
            <a:r>
              <a:rPr lang="ja-JP" altLang="ja-JP" sz="2800">
                <a:latin typeface="メイリオ" pitchFamily="48" charset="0"/>
                <a:ea typeface="ＭＳ Ｐゴシック" charset="-128"/>
                <a:cs typeface="メイリオ" pitchFamily="48" charset="0"/>
              </a:rPr>
              <a:t>「自分はどうしたいか」</a:t>
            </a:r>
            <a:r>
              <a:rPr lang="en-US" altLang="ja-JP" sz="2800">
                <a:latin typeface="メイリオ" pitchFamily="48" charset="0"/>
                <a:cs typeface="メイリオ" pitchFamily="48" charset="0"/>
              </a:rPr>
              <a:t/>
            </a:r>
            <a:br>
              <a:rPr lang="en-US" altLang="ja-JP" sz="2800">
                <a:latin typeface="メイリオ" pitchFamily="48" charset="0"/>
                <a:cs typeface="メイリオ" pitchFamily="48" charset="0"/>
              </a:rPr>
            </a:br>
            <a:r>
              <a:rPr lang="ja-JP" altLang="ja-JP" sz="2800">
                <a:latin typeface="メイリオ" pitchFamily="48" charset="0"/>
                <a:ea typeface="ＭＳ Ｐゴシック" charset="-128"/>
                <a:cs typeface="メイリオ" pitchFamily="48" charset="0"/>
              </a:rPr>
              <a:t>を描く力</a:t>
            </a:r>
          </a:p>
        </p:txBody>
      </p:sp>
      <p:sp>
        <p:nvSpPr>
          <p:cNvPr id="21520" name="AutoShape 16"/>
          <p:cNvSpPr>
            <a:spLocks noChangeArrowheads="1"/>
          </p:cNvSpPr>
          <p:nvPr/>
        </p:nvSpPr>
        <p:spPr bwMode="auto">
          <a:xfrm>
            <a:off x="179387" y="5184776"/>
            <a:ext cx="4176713" cy="1584325"/>
          </a:xfrm>
          <a:prstGeom prst="roundRect">
            <a:avLst>
              <a:gd name="adj" fmla="val 16667"/>
            </a:avLst>
          </a:prstGeom>
          <a:solidFill>
            <a:srgbClr val="FFFFFF"/>
          </a:solidFill>
          <a:ln w="3600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7989" tIns="62993" rIns="107989" bIns="62993" anchor="ctr"/>
          <a:lstStyle>
            <a:lvl1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9pPr>
          </a:lstStyle>
          <a:p>
            <a:pPr algn="ctr">
              <a:lnSpc>
                <a:spcPct val="125000"/>
              </a:lnSpc>
            </a:pPr>
            <a:r>
              <a:rPr lang="en-US" altLang="ja-JP" sz="2800">
                <a:latin typeface="メイリオ" pitchFamily="48" charset="0"/>
                <a:cs typeface="メイリオ" pitchFamily="48" charset="0"/>
              </a:rPr>
              <a:t>PDCA</a:t>
            </a:r>
            <a:r>
              <a:rPr lang="ja-JP" altLang="ja-JP" sz="2800">
                <a:latin typeface="メイリオ" pitchFamily="48" charset="0"/>
                <a:ea typeface="ＭＳ Ｐゴシック" charset="-128"/>
                <a:cs typeface="メイリオ" pitchFamily="48" charset="0"/>
              </a:rPr>
              <a:t>を自分で回す力</a:t>
            </a:r>
          </a:p>
        </p:txBody>
      </p:sp>
      <p:sp>
        <p:nvSpPr>
          <p:cNvPr id="21521" name="AutoShape 17"/>
          <p:cNvSpPr>
            <a:spLocks noChangeArrowheads="1"/>
          </p:cNvSpPr>
          <p:nvPr/>
        </p:nvSpPr>
        <p:spPr bwMode="auto">
          <a:xfrm>
            <a:off x="5580063" y="5184776"/>
            <a:ext cx="4319588" cy="1584325"/>
          </a:xfrm>
          <a:prstGeom prst="roundRect">
            <a:avLst>
              <a:gd name="adj" fmla="val 16667"/>
            </a:avLst>
          </a:prstGeom>
          <a:solidFill>
            <a:srgbClr val="FFFFFF"/>
          </a:solidFill>
          <a:ln w="3600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7989" tIns="62993" rIns="107989" bIns="62993" anchor="ctr"/>
          <a:lstStyle>
            <a:lvl1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9pPr>
          </a:lstStyle>
          <a:p>
            <a:pPr algn="ctr">
              <a:lnSpc>
                <a:spcPct val="125000"/>
              </a:lnSpc>
            </a:pPr>
            <a:r>
              <a:rPr lang="ja-JP" altLang="ja-JP" sz="2800">
                <a:latin typeface="メイリオ" pitchFamily="48" charset="0"/>
                <a:ea typeface="ＭＳ Ｐゴシック" charset="-128"/>
                <a:cs typeface="メイリオ" pitchFamily="48" charset="0"/>
              </a:rPr>
              <a:t>学際的思考</a:t>
            </a:r>
          </a:p>
        </p:txBody>
      </p:sp>
      <p:sp>
        <p:nvSpPr>
          <p:cNvPr id="21522" name="Oval 18"/>
          <p:cNvSpPr>
            <a:spLocks noChangeArrowheads="1"/>
          </p:cNvSpPr>
          <p:nvPr/>
        </p:nvSpPr>
        <p:spPr bwMode="auto">
          <a:xfrm>
            <a:off x="3095625" y="3060701"/>
            <a:ext cx="3959225" cy="2447925"/>
          </a:xfrm>
          <a:prstGeom prst="ellipse">
            <a:avLst/>
          </a:prstGeom>
          <a:solidFill>
            <a:srgbClr val="FFFFFF"/>
          </a:solidFill>
          <a:ln w="3600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21523" name="Text Box 19"/>
          <p:cNvSpPr txBox="1">
            <a:spLocks noChangeArrowheads="1"/>
          </p:cNvSpPr>
          <p:nvPr/>
        </p:nvSpPr>
        <p:spPr bwMode="auto">
          <a:xfrm>
            <a:off x="2735263" y="3348038"/>
            <a:ext cx="4679950" cy="1928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9pPr>
          </a:lstStyle>
          <a:p>
            <a:pPr algn="ctr">
              <a:lnSpc>
                <a:spcPct val="125000"/>
              </a:lnSpc>
            </a:pPr>
            <a:r>
              <a:rPr lang="ja-JP" altLang="ja-JP" sz="3200">
                <a:latin typeface="メイリオ" pitchFamily="48" charset="0"/>
                <a:ea typeface="ＭＳ Ｐゴシック" charset="-128"/>
                <a:cs typeface="メイリオ" pitchFamily="48" charset="0"/>
              </a:rPr>
              <a:t>自らの力で</a:t>
            </a:r>
          </a:p>
          <a:p>
            <a:pPr algn="ctr">
              <a:lnSpc>
                <a:spcPct val="125000"/>
              </a:lnSpc>
            </a:pPr>
            <a:r>
              <a:rPr lang="ja-JP" altLang="ja-JP" sz="3200">
                <a:latin typeface="メイリオ" pitchFamily="48" charset="0"/>
                <a:ea typeface="ＭＳ Ｐゴシック" charset="-128"/>
                <a:cs typeface="メイリオ" pitchFamily="48" charset="0"/>
              </a:rPr>
              <a:t>現場を導いていける</a:t>
            </a:r>
          </a:p>
          <a:p>
            <a:pPr algn="ctr">
              <a:lnSpc>
                <a:spcPct val="125000"/>
              </a:lnSpc>
            </a:pPr>
            <a:r>
              <a:rPr lang="ja-JP" altLang="ja-JP" sz="3200">
                <a:latin typeface="メイリオ" pitchFamily="48" charset="0"/>
                <a:ea typeface="ＭＳ Ｐゴシック" charset="-128"/>
                <a:cs typeface="メイリオ" pitchFamily="48" charset="0"/>
              </a:rPr>
              <a:t>人材の育成</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スライド番号プレースホルダー 2"/>
          <p:cNvSpPr>
            <a:spLocks noGrp="1"/>
          </p:cNvSpPr>
          <p:nvPr>
            <p:ph type="sldNum" sz="quarter" idx="12"/>
          </p:nvPr>
        </p:nvSpPr>
        <p:spPr/>
        <p:txBody>
          <a:bodyPr/>
          <a:lstStyle/>
          <a:p>
            <a:fld id="{AEB5EE4C-C5FA-422B-979E-575A5B443166}" type="slidenum">
              <a:rPr lang="en-US" altLang="ja-JP" smtClean="0"/>
              <a:pPr/>
              <a:t>2</a:t>
            </a:fld>
            <a:endParaRPr lang="en-US" altLang="ja-JP"/>
          </a:p>
        </p:txBody>
      </p:sp>
      <p:sp>
        <p:nvSpPr>
          <p:cNvPr id="11266" name="Rectangle 2"/>
          <p:cNvSpPr>
            <a:spLocks noGrp="1" noChangeArrowheads="1"/>
          </p:cNvSpPr>
          <p:nvPr>
            <p:ph type="title"/>
          </p:nvPr>
        </p:nvSpPr>
        <p:spPr/>
        <p:txBody>
          <a:bodyPr/>
          <a:lstStyle/>
          <a:p>
            <a:r>
              <a:rPr lang="ja-JP" altLang="ja-JP" smtClean="0"/>
              <a:t>私の研究の全体概要</a:t>
            </a:r>
            <a:endParaRPr lang="ja-JP" altLang="ja-JP"/>
          </a:p>
        </p:txBody>
      </p:sp>
      <p:sp>
        <p:nvSpPr>
          <p:cNvPr id="11265" name="Oval 1"/>
          <p:cNvSpPr>
            <a:spLocks noChangeArrowheads="1"/>
          </p:cNvSpPr>
          <p:nvPr/>
        </p:nvSpPr>
        <p:spPr bwMode="auto">
          <a:xfrm>
            <a:off x="2054225" y="1379538"/>
            <a:ext cx="5962650" cy="5964237"/>
          </a:xfrm>
          <a:prstGeom prst="ellipse">
            <a:avLst/>
          </a:prstGeom>
          <a:solidFill>
            <a:srgbClr val="FFFFFF"/>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1267" name="Line 3"/>
          <p:cNvSpPr>
            <a:spLocks noChangeShapeType="1"/>
          </p:cNvSpPr>
          <p:nvPr/>
        </p:nvSpPr>
        <p:spPr bwMode="auto">
          <a:xfrm>
            <a:off x="5035550" y="4360863"/>
            <a:ext cx="2617788" cy="1490663"/>
          </a:xfrm>
          <a:prstGeom prst="line">
            <a:avLst/>
          </a:prstGeom>
          <a:noFill/>
          <a:ln w="9525" cap="flat">
            <a:solidFill>
              <a:srgbClr val="FF950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30" tIns="45716" rIns="91430" bIns="45716"/>
          <a:lstStyle/>
          <a:p>
            <a:endParaRPr lang="ja-JP" altLang="en-US"/>
          </a:p>
        </p:txBody>
      </p:sp>
      <p:sp>
        <p:nvSpPr>
          <p:cNvPr id="11268" name="Line 4"/>
          <p:cNvSpPr>
            <a:spLocks noChangeShapeType="1"/>
          </p:cNvSpPr>
          <p:nvPr/>
        </p:nvSpPr>
        <p:spPr bwMode="auto">
          <a:xfrm flipV="1">
            <a:off x="2417763" y="4359275"/>
            <a:ext cx="2617788" cy="1493838"/>
          </a:xfrm>
          <a:prstGeom prst="line">
            <a:avLst/>
          </a:prstGeom>
          <a:noFill/>
          <a:ln w="9525" cap="flat">
            <a:solidFill>
              <a:srgbClr val="FF950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30" tIns="45716" rIns="91430" bIns="45716"/>
          <a:lstStyle/>
          <a:p>
            <a:endParaRPr lang="ja-JP" altLang="en-US"/>
          </a:p>
        </p:txBody>
      </p:sp>
      <p:sp>
        <p:nvSpPr>
          <p:cNvPr id="11269" name="Line 5"/>
          <p:cNvSpPr>
            <a:spLocks noChangeShapeType="1"/>
          </p:cNvSpPr>
          <p:nvPr/>
        </p:nvSpPr>
        <p:spPr bwMode="auto">
          <a:xfrm>
            <a:off x="5035550" y="1379538"/>
            <a:ext cx="1588" cy="2981325"/>
          </a:xfrm>
          <a:prstGeom prst="line">
            <a:avLst/>
          </a:prstGeom>
          <a:noFill/>
          <a:ln w="9525" cap="flat">
            <a:solidFill>
              <a:srgbClr val="FF950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30" tIns="45716" rIns="91430" bIns="45716"/>
          <a:lstStyle/>
          <a:p>
            <a:endParaRPr lang="ja-JP" altLang="en-US"/>
          </a:p>
        </p:txBody>
      </p:sp>
      <p:sp>
        <p:nvSpPr>
          <p:cNvPr id="11270" name="Oval 6"/>
          <p:cNvSpPr>
            <a:spLocks noChangeArrowheads="1"/>
          </p:cNvSpPr>
          <p:nvPr/>
        </p:nvSpPr>
        <p:spPr bwMode="auto">
          <a:xfrm>
            <a:off x="3522663" y="2847975"/>
            <a:ext cx="3024188" cy="3024187"/>
          </a:xfrm>
          <a:prstGeom prst="ellipse">
            <a:avLst/>
          </a:prstGeom>
          <a:solidFill>
            <a:srgbClr val="FFFFFF"/>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1271" name="Text Box 7"/>
          <p:cNvSpPr txBox="1">
            <a:spLocks noChangeArrowheads="1"/>
          </p:cNvSpPr>
          <p:nvPr/>
        </p:nvSpPr>
        <p:spPr bwMode="auto">
          <a:xfrm>
            <a:off x="3509962" y="3270250"/>
            <a:ext cx="3090863" cy="24098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gn="ctr">
              <a:lnSpc>
                <a:spcPct val="125000"/>
              </a:lnSpc>
            </a:pPr>
            <a:r>
              <a:rPr lang="ja-JP" altLang="ja-JP" sz="2400" b="1">
                <a:solidFill>
                  <a:srgbClr val="FF950E"/>
                </a:solidFill>
                <a:latin typeface="メイリオ" pitchFamily="48" charset="0"/>
                <a:ea typeface="ＭＳ Ｐゴシック" charset="-128"/>
                <a:cs typeface="メイリオ" pitchFamily="48" charset="0"/>
              </a:rPr>
              <a:t>安全管理組織を</a:t>
            </a:r>
          </a:p>
          <a:p>
            <a:pPr algn="ctr">
              <a:lnSpc>
                <a:spcPct val="125000"/>
              </a:lnSpc>
            </a:pPr>
            <a:r>
              <a:rPr lang="ja-JP" altLang="ja-JP" sz="2400" b="1">
                <a:solidFill>
                  <a:srgbClr val="FF950E"/>
                </a:solidFill>
                <a:latin typeface="メイリオ" pitchFamily="48" charset="0"/>
                <a:ea typeface="ＭＳ Ｐゴシック" charset="-128"/>
                <a:cs typeface="メイリオ" pitchFamily="48" charset="0"/>
              </a:rPr>
              <a:t>対象とした情報管理を通した組織文化・職場風土の変革の</a:t>
            </a:r>
          </a:p>
          <a:p>
            <a:pPr algn="ctr">
              <a:lnSpc>
                <a:spcPct val="125000"/>
              </a:lnSpc>
            </a:pPr>
            <a:r>
              <a:rPr lang="ja-JP" altLang="ja-JP" sz="2400" b="1">
                <a:solidFill>
                  <a:srgbClr val="FF950E"/>
                </a:solidFill>
                <a:latin typeface="メイリオ" pitchFamily="48" charset="0"/>
                <a:ea typeface="ＭＳ Ｐゴシック" charset="-128"/>
                <a:cs typeface="メイリオ" pitchFamily="48" charset="0"/>
              </a:rPr>
              <a:t>方法論の構築</a:t>
            </a:r>
          </a:p>
        </p:txBody>
      </p:sp>
      <p:sp>
        <p:nvSpPr>
          <p:cNvPr id="11272" name="Text Box 8"/>
          <p:cNvSpPr txBox="1">
            <a:spLocks noChangeArrowheads="1"/>
          </p:cNvSpPr>
          <p:nvPr/>
        </p:nvSpPr>
        <p:spPr bwMode="auto">
          <a:xfrm>
            <a:off x="2417763" y="2062164"/>
            <a:ext cx="1309688" cy="555625"/>
          </a:xfrm>
          <a:prstGeom prst="rect">
            <a:avLst/>
          </a:prstGeom>
          <a:solidFill>
            <a:srgbClr val="FFFFFF"/>
          </a:solidFill>
          <a:ln>
            <a:noFill/>
          </a:ln>
          <a:effectLst/>
          <a:extLs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Lst>
              <a:defRPr>
                <a:solidFill>
                  <a:srgbClr val="000000"/>
                </a:solidFill>
                <a:latin typeface="Arial" charset="0"/>
                <a:ea typeface="TakaoPGothic" charset="0"/>
                <a:cs typeface="TakaoPGothic" charset="0"/>
              </a:defRPr>
            </a:lvl1pPr>
            <a:lvl2pPr>
              <a:tabLst>
                <a:tab pos="449263" algn="l"/>
                <a:tab pos="898525" algn="l"/>
              </a:tabLst>
              <a:defRPr>
                <a:solidFill>
                  <a:srgbClr val="000000"/>
                </a:solidFill>
                <a:latin typeface="Arial" charset="0"/>
                <a:ea typeface="TakaoPGothic" charset="0"/>
                <a:cs typeface="TakaoPGothic" charset="0"/>
              </a:defRPr>
            </a:lvl2pPr>
            <a:lvl3pPr>
              <a:tabLst>
                <a:tab pos="449263" algn="l"/>
                <a:tab pos="898525" algn="l"/>
              </a:tabLst>
              <a:defRPr>
                <a:solidFill>
                  <a:srgbClr val="000000"/>
                </a:solidFill>
                <a:latin typeface="Arial" charset="0"/>
                <a:ea typeface="TakaoPGothic" charset="0"/>
                <a:cs typeface="TakaoPGothic" charset="0"/>
              </a:defRPr>
            </a:lvl3pPr>
            <a:lvl4pPr>
              <a:tabLst>
                <a:tab pos="449263" algn="l"/>
                <a:tab pos="898525" algn="l"/>
              </a:tabLst>
              <a:defRPr>
                <a:solidFill>
                  <a:srgbClr val="000000"/>
                </a:solidFill>
                <a:latin typeface="Arial" charset="0"/>
                <a:ea typeface="TakaoPGothic" charset="0"/>
                <a:cs typeface="TakaoPGothic" charset="0"/>
              </a:defRPr>
            </a:lvl4pPr>
            <a:lvl5pPr>
              <a:tabLst>
                <a:tab pos="449263" algn="l"/>
                <a:tab pos="8985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9pPr>
          </a:lstStyle>
          <a:p>
            <a:pPr>
              <a:lnSpc>
                <a:spcPct val="125000"/>
              </a:lnSpc>
            </a:pPr>
            <a:r>
              <a:rPr lang="ja-JP" altLang="ja-JP" sz="2400">
                <a:solidFill>
                  <a:srgbClr val="FF3333"/>
                </a:solidFill>
                <a:latin typeface="メイリオ" pitchFamily="48" charset="0"/>
                <a:ea typeface="ＭＳ Ｐゴシック" charset="-128"/>
                <a:cs typeface="メイリオ" pitchFamily="48" charset="0"/>
              </a:rPr>
              <a:t>心理学</a:t>
            </a:r>
          </a:p>
        </p:txBody>
      </p:sp>
      <p:sp>
        <p:nvSpPr>
          <p:cNvPr id="11273" name="Text Box 9"/>
          <p:cNvSpPr txBox="1">
            <a:spLocks noChangeArrowheads="1"/>
          </p:cNvSpPr>
          <p:nvPr/>
        </p:nvSpPr>
        <p:spPr bwMode="auto">
          <a:xfrm>
            <a:off x="6345238" y="2062164"/>
            <a:ext cx="1309688" cy="555625"/>
          </a:xfrm>
          <a:prstGeom prst="rect">
            <a:avLst/>
          </a:prstGeom>
          <a:solidFill>
            <a:srgbClr val="FFFFFF"/>
          </a:solidFill>
          <a:ln>
            <a:noFill/>
          </a:ln>
          <a:effectLst/>
          <a:extLs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Lst>
              <a:defRPr>
                <a:solidFill>
                  <a:srgbClr val="000000"/>
                </a:solidFill>
                <a:latin typeface="Arial" charset="0"/>
                <a:ea typeface="TakaoPGothic" charset="0"/>
                <a:cs typeface="TakaoPGothic" charset="0"/>
              </a:defRPr>
            </a:lvl1pPr>
            <a:lvl2pPr>
              <a:tabLst>
                <a:tab pos="449263" algn="l"/>
                <a:tab pos="898525" algn="l"/>
              </a:tabLst>
              <a:defRPr>
                <a:solidFill>
                  <a:srgbClr val="000000"/>
                </a:solidFill>
                <a:latin typeface="Arial" charset="0"/>
                <a:ea typeface="TakaoPGothic" charset="0"/>
                <a:cs typeface="TakaoPGothic" charset="0"/>
              </a:defRPr>
            </a:lvl2pPr>
            <a:lvl3pPr>
              <a:tabLst>
                <a:tab pos="449263" algn="l"/>
                <a:tab pos="898525" algn="l"/>
              </a:tabLst>
              <a:defRPr>
                <a:solidFill>
                  <a:srgbClr val="000000"/>
                </a:solidFill>
                <a:latin typeface="Arial" charset="0"/>
                <a:ea typeface="TakaoPGothic" charset="0"/>
                <a:cs typeface="TakaoPGothic" charset="0"/>
              </a:defRPr>
            </a:lvl3pPr>
            <a:lvl4pPr>
              <a:tabLst>
                <a:tab pos="449263" algn="l"/>
                <a:tab pos="898525" algn="l"/>
              </a:tabLst>
              <a:defRPr>
                <a:solidFill>
                  <a:srgbClr val="000000"/>
                </a:solidFill>
                <a:latin typeface="Arial" charset="0"/>
                <a:ea typeface="TakaoPGothic" charset="0"/>
                <a:cs typeface="TakaoPGothic" charset="0"/>
              </a:defRPr>
            </a:lvl4pPr>
            <a:lvl5pPr>
              <a:tabLst>
                <a:tab pos="449263" algn="l"/>
                <a:tab pos="8985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9pPr>
          </a:lstStyle>
          <a:p>
            <a:pPr algn="r">
              <a:lnSpc>
                <a:spcPct val="125000"/>
              </a:lnSpc>
            </a:pPr>
            <a:r>
              <a:rPr lang="ja-JP" altLang="ja-JP" sz="2400">
                <a:solidFill>
                  <a:srgbClr val="6666FF"/>
                </a:solidFill>
                <a:latin typeface="メイリオ" pitchFamily="48" charset="0"/>
                <a:ea typeface="ＭＳ Ｐゴシック" charset="-128"/>
                <a:cs typeface="メイリオ" pitchFamily="48" charset="0"/>
              </a:rPr>
              <a:t>社会学</a:t>
            </a:r>
          </a:p>
        </p:txBody>
      </p:sp>
      <p:sp>
        <p:nvSpPr>
          <p:cNvPr id="11274" name="Text Box 10"/>
          <p:cNvSpPr txBox="1">
            <a:spLocks noChangeArrowheads="1"/>
          </p:cNvSpPr>
          <p:nvPr/>
        </p:nvSpPr>
        <p:spPr bwMode="auto">
          <a:xfrm>
            <a:off x="6308726" y="3233738"/>
            <a:ext cx="1744663"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Lst>
              <a:defRPr>
                <a:solidFill>
                  <a:srgbClr val="000000"/>
                </a:solidFill>
                <a:latin typeface="Arial" charset="0"/>
                <a:ea typeface="TakaoPGothic" charset="0"/>
                <a:cs typeface="TakaoPGothic" charset="0"/>
              </a:defRPr>
            </a:lvl1pPr>
            <a:lvl2pPr>
              <a:tabLst>
                <a:tab pos="449263" algn="l"/>
                <a:tab pos="898525" algn="l"/>
                <a:tab pos="1347788" algn="l"/>
              </a:tabLst>
              <a:defRPr>
                <a:solidFill>
                  <a:srgbClr val="000000"/>
                </a:solidFill>
                <a:latin typeface="Arial" charset="0"/>
                <a:ea typeface="TakaoPGothic" charset="0"/>
                <a:cs typeface="TakaoPGothic" charset="0"/>
              </a:defRPr>
            </a:lvl2pPr>
            <a:lvl3pPr>
              <a:tabLst>
                <a:tab pos="449263" algn="l"/>
                <a:tab pos="898525" algn="l"/>
                <a:tab pos="1347788" algn="l"/>
              </a:tabLst>
              <a:defRPr>
                <a:solidFill>
                  <a:srgbClr val="000000"/>
                </a:solidFill>
                <a:latin typeface="Arial" charset="0"/>
                <a:ea typeface="TakaoPGothic" charset="0"/>
                <a:cs typeface="TakaoPGothic" charset="0"/>
              </a:defRPr>
            </a:lvl3pPr>
            <a:lvl4pPr>
              <a:tabLst>
                <a:tab pos="449263" algn="l"/>
                <a:tab pos="898525" algn="l"/>
                <a:tab pos="1347788" algn="l"/>
              </a:tabLst>
              <a:defRPr>
                <a:solidFill>
                  <a:srgbClr val="000000"/>
                </a:solidFill>
                <a:latin typeface="Arial" charset="0"/>
                <a:ea typeface="TakaoPGothic" charset="0"/>
                <a:cs typeface="TakaoPGothic" charset="0"/>
              </a:defRPr>
            </a:lvl4pPr>
            <a:lvl5pPr>
              <a:tabLst>
                <a:tab pos="449263" algn="l"/>
                <a:tab pos="898525" algn="l"/>
                <a:tab pos="13477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rPr>
              <a:t>状況論</a:t>
            </a:r>
          </a:p>
        </p:txBody>
      </p:sp>
      <p:sp>
        <p:nvSpPr>
          <p:cNvPr id="11275" name="Text Box 11"/>
          <p:cNvSpPr txBox="1">
            <a:spLocks noChangeArrowheads="1"/>
          </p:cNvSpPr>
          <p:nvPr/>
        </p:nvSpPr>
        <p:spPr bwMode="auto">
          <a:xfrm>
            <a:off x="6489701" y="3736976"/>
            <a:ext cx="1528763"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Lst>
              <a:defRPr>
                <a:solidFill>
                  <a:srgbClr val="000000"/>
                </a:solidFill>
                <a:latin typeface="Arial" charset="0"/>
                <a:ea typeface="TakaoPGothic" charset="0"/>
                <a:cs typeface="TakaoPGothic" charset="0"/>
              </a:defRPr>
            </a:lvl1pPr>
            <a:lvl2pPr>
              <a:tabLst>
                <a:tab pos="449263" algn="l"/>
                <a:tab pos="898525" algn="l"/>
                <a:tab pos="1347788" algn="l"/>
              </a:tabLst>
              <a:defRPr>
                <a:solidFill>
                  <a:srgbClr val="000000"/>
                </a:solidFill>
                <a:latin typeface="Arial" charset="0"/>
                <a:ea typeface="TakaoPGothic" charset="0"/>
                <a:cs typeface="TakaoPGothic" charset="0"/>
              </a:defRPr>
            </a:lvl2pPr>
            <a:lvl3pPr>
              <a:tabLst>
                <a:tab pos="449263" algn="l"/>
                <a:tab pos="898525" algn="l"/>
                <a:tab pos="1347788" algn="l"/>
              </a:tabLst>
              <a:defRPr>
                <a:solidFill>
                  <a:srgbClr val="000000"/>
                </a:solidFill>
                <a:latin typeface="Arial" charset="0"/>
                <a:ea typeface="TakaoPGothic" charset="0"/>
                <a:cs typeface="TakaoPGothic" charset="0"/>
              </a:defRPr>
            </a:lvl3pPr>
            <a:lvl4pPr>
              <a:tabLst>
                <a:tab pos="449263" algn="l"/>
                <a:tab pos="898525" algn="l"/>
                <a:tab pos="1347788" algn="l"/>
              </a:tabLst>
              <a:defRPr>
                <a:solidFill>
                  <a:srgbClr val="000000"/>
                </a:solidFill>
                <a:latin typeface="Arial" charset="0"/>
                <a:ea typeface="TakaoPGothic" charset="0"/>
                <a:cs typeface="TakaoPGothic" charset="0"/>
              </a:defRPr>
            </a:lvl4pPr>
            <a:lvl5pPr>
              <a:tabLst>
                <a:tab pos="449263" algn="l"/>
                <a:tab pos="898525" algn="l"/>
                <a:tab pos="13477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rPr>
              <a:t>活動理論</a:t>
            </a:r>
          </a:p>
        </p:txBody>
      </p:sp>
      <p:sp>
        <p:nvSpPr>
          <p:cNvPr id="11276" name="Text Box 12"/>
          <p:cNvSpPr txBox="1">
            <a:spLocks noChangeArrowheads="1"/>
          </p:cNvSpPr>
          <p:nvPr/>
        </p:nvSpPr>
        <p:spPr bwMode="auto">
          <a:xfrm>
            <a:off x="5689600" y="2728914"/>
            <a:ext cx="1817688" cy="547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rPr>
              <a:t>エスノグラフィー</a:t>
            </a:r>
          </a:p>
        </p:txBody>
      </p:sp>
      <p:sp>
        <p:nvSpPr>
          <p:cNvPr id="11277" name="Text Box 13"/>
          <p:cNvSpPr txBox="1">
            <a:spLocks noChangeArrowheads="1"/>
          </p:cNvSpPr>
          <p:nvPr/>
        </p:nvSpPr>
        <p:spPr bwMode="auto">
          <a:xfrm>
            <a:off x="6741176" y="4103689"/>
            <a:ext cx="527988" cy="839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89991" tIns="44996" rIns="89991" bIns="44996">
            <a:spAutoFit/>
          </a:bodyPr>
          <a:lstStyle>
            <a:lvl1pPr>
              <a:tabLst>
                <a:tab pos="449263" algn="l"/>
              </a:tabLst>
              <a:defRPr>
                <a:solidFill>
                  <a:srgbClr val="000000"/>
                </a:solidFill>
                <a:latin typeface="Arial" charset="0"/>
                <a:ea typeface="TakaoPGothic" charset="0"/>
                <a:cs typeface="TakaoPGothic" charset="0"/>
              </a:defRPr>
            </a:lvl1pPr>
            <a:lvl2pPr>
              <a:tabLst>
                <a:tab pos="449263" algn="l"/>
              </a:tabLst>
              <a:defRPr>
                <a:solidFill>
                  <a:srgbClr val="000000"/>
                </a:solidFill>
                <a:latin typeface="Arial" charset="0"/>
                <a:ea typeface="TakaoPGothic" charset="0"/>
                <a:cs typeface="TakaoPGothic" charset="0"/>
              </a:defRPr>
            </a:lvl2pPr>
            <a:lvl3pPr>
              <a:tabLst>
                <a:tab pos="449263" algn="l"/>
              </a:tabLst>
              <a:defRPr>
                <a:solidFill>
                  <a:srgbClr val="000000"/>
                </a:solidFill>
                <a:latin typeface="Arial" charset="0"/>
                <a:ea typeface="TakaoPGothic" charset="0"/>
                <a:cs typeface="TakaoPGothic" charset="0"/>
              </a:defRPr>
            </a:lvl3pPr>
            <a:lvl4pPr>
              <a:tabLst>
                <a:tab pos="449263" algn="l"/>
              </a:tabLst>
              <a:defRPr>
                <a:solidFill>
                  <a:srgbClr val="000000"/>
                </a:solidFill>
                <a:latin typeface="Arial" charset="0"/>
                <a:ea typeface="TakaoPGothic" charset="0"/>
                <a:cs typeface="TakaoPGothic" charset="0"/>
              </a:defRPr>
            </a:lvl4pPr>
            <a:lvl5pPr>
              <a:tabLst>
                <a:tab pos="4492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9pPr>
          </a:lstStyle>
          <a:p>
            <a:pPr rtl="1">
              <a:lnSpc>
                <a:spcPct val="125000"/>
              </a:lnSpc>
            </a:pPr>
            <a:r>
              <a:rPr lang="ja-JP" altLang="ja-JP">
                <a:latin typeface="メイリオ" pitchFamily="48" charset="0"/>
                <a:ea typeface="ＭＳ Ｐゴシック" charset="-128"/>
                <a:cs typeface="メイリオ" pitchFamily="48" charset="0"/>
              </a:rPr>
              <a:t>・・・</a:t>
            </a:r>
          </a:p>
        </p:txBody>
      </p:sp>
      <p:sp>
        <p:nvSpPr>
          <p:cNvPr id="11278" name="Text Box 14"/>
          <p:cNvSpPr txBox="1">
            <a:spLocks noChangeArrowheads="1"/>
          </p:cNvSpPr>
          <p:nvPr/>
        </p:nvSpPr>
        <p:spPr bwMode="auto">
          <a:xfrm>
            <a:off x="2781301" y="2728913"/>
            <a:ext cx="1528763"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60996" rIns="89991" bIns="44996"/>
          <a:lstStyle>
            <a:lvl1pPr>
              <a:tabLst>
                <a:tab pos="449263" algn="l"/>
                <a:tab pos="898525" algn="l"/>
                <a:tab pos="1347788" algn="l"/>
              </a:tabLst>
              <a:defRPr>
                <a:solidFill>
                  <a:srgbClr val="000000"/>
                </a:solidFill>
                <a:latin typeface="Arial" charset="0"/>
                <a:ea typeface="TakaoPGothic" charset="0"/>
                <a:cs typeface="TakaoPGothic" charset="0"/>
              </a:defRPr>
            </a:lvl1pPr>
            <a:lvl2pPr>
              <a:tabLst>
                <a:tab pos="449263" algn="l"/>
                <a:tab pos="898525" algn="l"/>
                <a:tab pos="1347788" algn="l"/>
              </a:tabLst>
              <a:defRPr>
                <a:solidFill>
                  <a:srgbClr val="000000"/>
                </a:solidFill>
                <a:latin typeface="Arial" charset="0"/>
                <a:ea typeface="TakaoPGothic" charset="0"/>
                <a:cs typeface="TakaoPGothic" charset="0"/>
              </a:defRPr>
            </a:lvl2pPr>
            <a:lvl3pPr>
              <a:tabLst>
                <a:tab pos="449263" algn="l"/>
                <a:tab pos="898525" algn="l"/>
                <a:tab pos="1347788" algn="l"/>
              </a:tabLst>
              <a:defRPr>
                <a:solidFill>
                  <a:srgbClr val="000000"/>
                </a:solidFill>
                <a:latin typeface="Arial" charset="0"/>
                <a:ea typeface="TakaoPGothic" charset="0"/>
                <a:cs typeface="TakaoPGothic" charset="0"/>
              </a:defRPr>
            </a:lvl3pPr>
            <a:lvl4pPr>
              <a:tabLst>
                <a:tab pos="449263" algn="l"/>
                <a:tab pos="898525" algn="l"/>
                <a:tab pos="1347788" algn="l"/>
              </a:tabLst>
              <a:defRPr>
                <a:solidFill>
                  <a:srgbClr val="000000"/>
                </a:solidFill>
                <a:latin typeface="Arial" charset="0"/>
                <a:ea typeface="TakaoPGothic" charset="0"/>
                <a:cs typeface="TakaoPGothic" charset="0"/>
              </a:defRPr>
            </a:lvl4pPr>
            <a:lvl5pPr>
              <a:tabLst>
                <a:tab pos="449263" algn="l"/>
                <a:tab pos="898525" algn="l"/>
                <a:tab pos="13477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9pPr>
          </a:lstStyle>
          <a:p>
            <a:pPr algn="r"/>
            <a:r>
              <a:rPr lang="ja-JP" altLang="ja-JP">
                <a:ea typeface="ＭＳ Ｐゴシック" charset="-128"/>
              </a:rPr>
              <a:t>認知心理学</a:t>
            </a:r>
          </a:p>
        </p:txBody>
      </p:sp>
      <p:sp>
        <p:nvSpPr>
          <p:cNvPr id="11279" name="Text Box 15"/>
          <p:cNvSpPr txBox="1">
            <a:spLocks noChangeArrowheads="1"/>
          </p:cNvSpPr>
          <p:nvPr/>
        </p:nvSpPr>
        <p:spPr bwMode="auto">
          <a:xfrm>
            <a:off x="2233612" y="3236914"/>
            <a:ext cx="1528763"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60996" rIns="89991" bIns="44996"/>
          <a:lstStyle>
            <a:lvl1pPr>
              <a:tabLst>
                <a:tab pos="449263" algn="l"/>
                <a:tab pos="898525" algn="l"/>
                <a:tab pos="1347788" algn="l"/>
              </a:tabLst>
              <a:defRPr>
                <a:solidFill>
                  <a:srgbClr val="000000"/>
                </a:solidFill>
                <a:latin typeface="Arial" charset="0"/>
                <a:ea typeface="TakaoPGothic" charset="0"/>
                <a:cs typeface="TakaoPGothic" charset="0"/>
              </a:defRPr>
            </a:lvl1pPr>
            <a:lvl2pPr>
              <a:tabLst>
                <a:tab pos="449263" algn="l"/>
                <a:tab pos="898525" algn="l"/>
                <a:tab pos="1347788" algn="l"/>
              </a:tabLst>
              <a:defRPr>
                <a:solidFill>
                  <a:srgbClr val="000000"/>
                </a:solidFill>
                <a:latin typeface="Arial" charset="0"/>
                <a:ea typeface="TakaoPGothic" charset="0"/>
                <a:cs typeface="TakaoPGothic" charset="0"/>
              </a:defRPr>
            </a:lvl2pPr>
            <a:lvl3pPr>
              <a:tabLst>
                <a:tab pos="449263" algn="l"/>
                <a:tab pos="898525" algn="l"/>
                <a:tab pos="1347788" algn="l"/>
              </a:tabLst>
              <a:defRPr>
                <a:solidFill>
                  <a:srgbClr val="000000"/>
                </a:solidFill>
                <a:latin typeface="Arial" charset="0"/>
                <a:ea typeface="TakaoPGothic" charset="0"/>
                <a:cs typeface="TakaoPGothic" charset="0"/>
              </a:defRPr>
            </a:lvl3pPr>
            <a:lvl4pPr>
              <a:tabLst>
                <a:tab pos="449263" algn="l"/>
                <a:tab pos="898525" algn="l"/>
                <a:tab pos="1347788" algn="l"/>
              </a:tabLst>
              <a:defRPr>
                <a:solidFill>
                  <a:srgbClr val="000000"/>
                </a:solidFill>
                <a:latin typeface="Arial" charset="0"/>
                <a:ea typeface="TakaoPGothic" charset="0"/>
                <a:cs typeface="TakaoPGothic" charset="0"/>
              </a:defRPr>
            </a:lvl4pPr>
            <a:lvl5pPr>
              <a:tabLst>
                <a:tab pos="449263" algn="l"/>
                <a:tab pos="898525" algn="l"/>
                <a:tab pos="13477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9pPr>
          </a:lstStyle>
          <a:p>
            <a:pPr algn="r"/>
            <a:r>
              <a:rPr lang="ja-JP" altLang="ja-JP">
                <a:ea typeface="ＭＳ Ｐゴシック" charset="-128"/>
              </a:rPr>
              <a:t>社会心理学</a:t>
            </a:r>
          </a:p>
        </p:txBody>
      </p:sp>
      <p:sp>
        <p:nvSpPr>
          <p:cNvPr id="11280" name="Text Box 16"/>
          <p:cNvSpPr txBox="1">
            <a:spLocks noChangeArrowheads="1"/>
          </p:cNvSpPr>
          <p:nvPr/>
        </p:nvSpPr>
        <p:spPr bwMode="auto">
          <a:xfrm>
            <a:off x="2052637" y="3743325"/>
            <a:ext cx="1528763"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60996" rIns="89991" bIns="44996"/>
          <a:lstStyle>
            <a:lvl1pPr>
              <a:tabLst>
                <a:tab pos="449263" algn="l"/>
                <a:tab pos="898525" algn="l"/>
                <a:tab pos="1347788" algn="l"/>
              </a:tabLst>
              <a:defRPr>
                <a:solidFill>
                  <a:srgbClr val="000000"/>
                </a:solidFill>
                <a:latin typeface="Arial" charset="0"/>
                <a:ea typeface="TakaoPGothic" charset="0"/>
                <a:cs typeface="TakaoPGothic" charset="0"/>
              </a:defRPr>
            </a:lvl1pPr>
            <a:lvl2pPr>
              <a:tabLst>
                <a:tab pos="449263" algn="l"/>
                <a:tab pos="898525" algn="l"/>
                <a:tab pos="1347788" algn="l"/>
              </a:tabLst>
              <a:defRPr>
                <a:solidFill>
                  <a:srgbClr val="000000"/>
                </a:solidFill>
                <a:latin typeface="Arial" charset="0"/>
                <a:ea typeface="TakaoPGothic" charset="0"/>
                <a:cs typeface="TakaoPGothic" charset="0"/>
              </a:defRPr>
            </a:lvl2pPr>
            <a:lvl3pPr>
              <a:tabLst>
                <a:tab pos="449263" algn="l"/>
                <a:tab pos="898525" algn="l"/>
                <a:tab pos="1347788" algn="l"/>
              </a:tabLst>
              <a:defRPr>
                <a:solidFill>
                  <a:srgbClr val="000000"/>
                </a:solidFill>
                <a:latin typeface="Arial" charset="0"/>
                <a:ea typeface="TakaoPGothic" charset="0"/>
                <a:cs typeface="TakaoPGothic" charset="0"/>
              </a:defRPr>
            </a:lvl3pPr>
            <a:lvl4pPr>
              <a:tabLst>
                <a:tab pos="449263" algn="l"/>
                <a:tab pos="898525" algn="l"/>
                <a:tab pos="1347788" algn="l"/>
              </a:tabLst>
              <a:defRPr>
                <a:solidFill>
                  <a:srgbClr val="000000"/>
                </a:solidFill>
                <a:latin typeface="Arial" charset="0"/>
                <a:ea typeface="TakaoPGothic" charset="0"/>
                <a:cs typeface="TakaoPGothic" charset="0"/>
              </a:defRPr>
            </a:lvl4pPr>
            <a:lvl5pPr>
              <a:tabLst>
                <a:tab pos="449263" algn="l"/>
                <a:tab pos="898525" algn="l"/>
                <a:tab pos="13477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9pPr>
          </a:lstStyle>
          <a:p>
            <a:pPr algn="r"/>
            <a:r>
              <a:rPr lang="ja-JP" altLang="ja-JP">
                <a:ea typeface="ＭＳ Ｐゴシック" charset="-128"/>
              </a:rPr>
              <a:t>組織心理学</a:t>
            </a:r>
          </a:p>
        </p:txBody>
      </p:sp>
      <p:sp>
        <p:nvSpPr>
          <p:cNvPr id="11281" name="Text Box 17"/>
          <p:cNvSpPr txBox="1">
            <a:spLocks noChangeArrowheads="1"/>
          </p:cNvSpPr>
          <p:nvPr/>
        </p:nvSpPr>
        <p:spPr bwMode="auto">
          <a:xfrm>
            <a:off x="2578751" y="4103689"/>
            <a:ext cx="527988" cy="839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89991" tIns="44996" rIns="89991" bIns="44996">
            <a:spAutoFit/>
          </a:bodyPr>
          <a:lstStyle>
            <a:lvl1pPr>
              <a:tabLst>
                <a:tab pos="449263" algn="l"/>
              </a:tabLst>
              <a:defRPr>
                <a:solidFill>
                  <a:srgbClr val="000000"/>
                </a:solidFill>
                <a:latin typeface="Arial" charset="0"/>
                <a:ea typeface="TakaoPGothic" charset="0"/>
                <a:cs typeface="TakaoPGothic" charset="0"/>
              </a:defRPr>
            </a:lvl1pPr>
            <a:lvl2pPr>
              <a:tabLst>
                <a:tab pos="449263" algn="l"/>
              </a:tabLst>
              <a:defRPr>
                <a:solidFill>
                  <a:srgbClr val="000000"/>
                </a:solidFill>
                <a:latin typeface="Arial" charset="0"/>
                <a:ea typeface="TakaoPGothic" charset="0"/>
                <a:cs typeface="TakaoPGothic" charset="0"/>
              </a:defRPr>
            </a:lvl2pPr>
            <a:lvl3pPr>
              <a:tabLst>
                <a:tab pos="449263" algn="l"/>
              </a:tabLst>
              <a:defRPr>
                <a:solidFill>
                  <a:srgbClr val="000000"/>
                </a:solidFill>
                <a:latin typeface="Arial" charset="0"/>
                <a:ea typeface="TakaoPGothic" charset="0"/>
                <a:cs typeface="TakaoPGothic" charset="0"/>
              </a:defRPr>
            </a:lvl3pPr>
            <a:lvl4pPr>
              <a:tabLst>
                <a:tab pos="449263" algn="l"/>
              </a:tabLst>
              <a:defRPr>
                <a:solidFill>
                  <a:srgbClr val="000000"/>
                </a:solidFill>
                <a:latin typeface="Arial" charset="0"/>
                <a:ea typeface="TakaoPGothic" charset="0"/>
                <a:cs typeface="TakaoPGothic" charset="0"/>
              </a:defRPr>
            </a:lvl4pPr>
            <a:lvl5pPr>
              <a:tabLst>
                <a:tab pos="4492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9pPr>
          </a:lstStyle>
          <a:p>
            <a:pPr rtl="1">
              <a:lnSpc>
                <a:spcPct val="125000"/>
              </a:lnSpc>
            </a:pPr>
            <a:r>
              <a:rPr lang="ja-JP" altLang="ja-JP">
                <a:latin typeface="メイリオ" pitchFamily="48" charset="0"/>
                <a:ea typeface="ＭＳ Ｐゴシック" charset="-128"/>
                <a:cs typeface="メイリオ" pitchFamily="48" charset="0"/>
              </a:rPr>
              <a:t>・・・</a:t>
            </a:r>
          </a:p>
        </p:txBody>
      </p:sp>
      <p:sp>
        <p:nvSpPr>
          <p:cNvPr id="11282" name="Text Box 18"/>
          <p:cNvSpPr txBox="1">
            <a:spLocks noChangeArrowheads="1"/>
          </p:cNvSpPr>
          <p:nvPr/>
        </p:nvSpPr>
        <p:spPr bwMode="auto">
          <a:xfrm>
            <a:off x="4381500" y="7051676"/>
            <a:ext cx="1308100" cy="555625"/>
          </a:xfrm>
          <a:prstGeom prst="rect">
            <a:avLst/>
          </a:prstGeom>
          <a:solidFill>
            <a:srgbClr val="FFFFFF"/>
          </a:solidFill>
          <a:ln>
            <a:noFill/>
          </a:ln>
          <a:effectLst/>
          <a:extLs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Lst>
              <a:defRPr>
                <a:solidFill>
                  <a:srgbClr val="000000"/>
                </a:solidFill>
                <a:latin typeface="Arial" charset="0"/>
                <a:ea typeface="TakaoPGothic" charset="0"/>
                <a:cs typeface="TakaoPGothic" charset="0"/>
              </a:defRPr>
            </a:lvl1pPr>
            <a:lvl2pPr>
              <a:tabLst>
                <a:tab pos="449263" algn="l"/>
                <a:tab pos="898525" algn="l"/>
              </a:tabLst>
              <a:defRPr>
                <a:solidFill>
                  <a:srgbClr val="000000"/>
                </a:solidFill>
                <a:latin typeface="Arial" charset="0"/>
                <a:ea typeface="TakaoPGothic" charset="0"/>
                <a:cs typeface="TakaoPGothic" charset="0"/>
              </a:defRPr>
            </a:lvl2pPr>
            <a:lvl3pPr>
              <a:tabLst>
                <a:tab pos="449263" algn="l"/>
                <a:tab pos="898525" algn="l"/>
              </a:tabLst>
              <a:defRPr>
                <a:solidFill>
                  <a:srgbClr val="000000"/>
                </a:solidFill>
                <a:latin typeface="Arial" charset="0"/>
                <a:ea typeface="TakaoPGothic" charset="0"/>
                <a:cs typeface="TakaoPGothic" charset="0"/>
              </a:defRPr>
            </a:lvl3pPr>
            <a:lvl4pPr>
              <a:tabLst>
                <a:tab pos="449263" algn="l"/>
                <a:tab pos="898525" algn="l"/>
              </a:tabLst>
              <a:defRPr>
                <a:solidFill>
                  <a:srgbClr val="000000"/>
                </a:solidFill>
                <a:latin typeface="Arial" charset="0"/>
                <a:ea typeface="TakaoPGothic" charset="0"/>
                <a:cs typeface="TakaoPGothic" charset="0"/>
              </a:defRPr>
            </a:lvl4pPr>
            <a:lvl5pPr>
              <a:tabLst>
                <a:tab pos="449263" algn="l"/>
                <a:tab pos="8985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9pPr>
          </a:lstStyle>
          <a:p>
            <a:pPr algn="ctr">
              <a:lnSpc>
                <a:spcPct val="125000"/>
              </a:lnSpc>
            </a:pPr>
            <a:r>
              <a:rPr lang="ja-JP" altLang="ja-JP" sz="2400">
                <a:solidFill>
                  <a:srgbClr val="00CC00"/>
                </a:solidFill>
                <a:latin typeface="メイリオ" pitchFamily="48" charset="0"/>
                <a:ea typeface="ＭＳ Ｐゴシック" charset="-128"/>
                <a:cs typeface="メイリオ" pitchFamily="48" charset="0"/>
              </a:rPr>
              <a:t>工学</a:t>
            </a:r>
          </a:p>
        </p:txBody>
      </p:sp>
      <p:sp>
        <p:nvSpPr>
          <p:cNvPr id="11283" name="Text Box 19"/>
          <p:cNvSpPr txBox="1">
            <a:spLocks noChangeArrowheads="1"/>
          </p:cNvSpPr>
          <p:nvPr/>
        </p:nvSpPr>
        <p:spPr bwMode="auto">
          <a:xfrm>
            <a:off x="3167063" y="5927725"/>
            <a:ext cx="3722688" cy="54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60996" rIns="89991" bIns="44996"/>
          <a:lstStyle>
            <a:lvl1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9pPr>
          </a:lstStyle>
          <a:p>
            <a:pPr algn="ctr"/>
            <a:r>
              <a:rPr lang="ja-JP" altLang="ja-JP">
                <a:ea typeface="ＭＳ Ｐゴシック" charset="-128"/>
              </a:rPr>
              <a:t>ヒューマンインタフェース・デザイン</a:t>
            </a:r>
          </a:p>
        </p:txBody>
      </p:sp>
      <p:sp>
        <p:nvSpPr>
          <p:cNvPr id="11284" name="Text Box 20"/>
          <p:cNvSpPr txBox="1">
            <a:spLocks noChangeArrowheads="1"/>
          </p:cNvSpPr>
          <p:nvPr/>
        </p:nvSpPr>
        <p:spPr bwMode="auto">
          <a:xfrm>
            <a:off x="3581400" y="6691314"/>
            <a:ext cx="290830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60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gn="ctr"/>
            <a:r>
              <a:rPr lang="ja-JP" altLang="ja-JP">
                <a:ea typeface="ＭＳ Ｐゴシック" charset="-128"/>
              </a:rPr>
              <a:t>情報システム工学</a:t>
            </a:r>
          </a:p>
        </p:txBody>
      </p:sp>
      <p:sp>
        <p:nvSpPr>
          <p:cNvPr id="11285" name="Text Box 21"/>
          <p:cNvSpPr txBox="1">
            <a:spLocks noChangeArrowheads="1"/>
          </p:cNvSpPr>
          <p:nvPr/>
        </p:nvSpPr>
        <p:spPr bwMode="auto">
          <a:xfrm>
            <a:off x="3436937" y="6327775"/>
            <a:ext cx="3198813" cy="54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60996" rIns="89991" bIns="44996"/>
          <a:lstStyle>
            <a:lvl1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9pPr>
          </a:lstStyle>
          <a:p>
            <a:pPr algn="ctr"/>
            <a:r>
              <a:rPr lang="ja-JP" altLang="ja-JP">
                <a:ea typeface="ＭＳ Ｐゴシック" charset="-128"/>
              </a:rPr>
              <a:t>コミュニケーション・デザイン</a:t>
            </a:r>
          </a:p>
        </p:txBody>
      </p:sp>
      <p:sp>
        <p:nvSpPr>
          <p:cNvPr id="11286" name="Text Box 22"/>
          <p:cNvSpPr txBox="1">
            <a:spLocks noChangeArrowheads="1"/>
          </p:cNvSpPr>
          <p:nvPr/>
        </p:nvSpPr>
        <p:spPr bwMode="auto">
          <a:xfrm>
            <a:off x="5470526" y="6994525"/>
            <a:ext cx="1236663"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60996" rIns="89991" bIns="44996"/>
          <a:lstStyle>
            <a:lvl1pPr>
              <a:tabLst>
                <a:tab pos="449263" algn="l"/>
                <a:tab pos="898525" algn="l"/>
              </a:tabLst>
              <a:defRPr>
                <a:solidFill>
                  <a:srgbClr val="000000"/>
                </a:solidFill>
                <a:latin typeface="Arial" charset="0"/>
                <a:ea typeface="TakaoPGothic" charset="0"/>
                <a:cs typeface="TakaoPGothic" charset="0"/>
              </a:defRPr>
            </a:lvl1pPr>
            <a:lvl2pPr>
              <a:tabLst>
                <a:tab pos="449263" algn="l"/>
                <a:tab pos="898525" algn="l"/>
              </a:tabLst>
              <a:defRPr>
                <a:solidFill>
                  <a:srgbClr val="000000"/>
                </a:solidFill>
                <a:latin typeface="Arial" charset="0"/>
                <a:ea typeface="TakaoPGothic" charset="0"/>
                <a:cs typeface="TakaoPGothic" charset="0"/>
              </a:defRPr>
            </a:lvl2pPr>
            <a:lvl3pPr>
              <a:tabLst>
                <a:tab pos="449263" algn="l"/>
                <a:tab pos="898525" algn="l"/>
              </a:tabLst>
              <a:defRPr>
                <a:solidFill>
                  <a:srgbClr val="000000"/>
                </a:solidFill>
                <a:latin typeface="Arial" charset="0"/>
                <a:ea typeface="TakaoPGothic" charset="0"/>
                <a:cs typeface="TakaoPGothic" charset="0"/>
              </a:defRPr>
            </a:lvl3pPr>
            <a:lvl4pPr>
              <a:tabLst>
                <a:tab pos="449263" algn="l"/>
                <a:tab pos="898525" algn="l"/>
              </a:tabLst>
              <a:defRPr>
                <a:solidFill>
                  <a:srgbClr val="000000"/>
                </a:solidFill>
                <a:latin typeface="Arial" charset="0"/>
                <a:ea typeface="TakaoPGothic" charset="0"/>
                <a:cs typeface="TakaoPGothic" charset="0"/>
              </a:defRPr>
            </a:lvl4pPr>
            <a:lvl5pPr>
              <a:tabLst>
                <a:tab pos="449263" algn="l"/>
                <a:tab pos="8985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9pPr>
          </a:lstStyle>
          <a:p>
            <a:r>
              <a:rPr lang="ja-JP" altLang="ja-JP">
                <a:ea typeface="ＭＳ Ｐゴシック" charset="-128"/>
              </a:rPr>
              <a:t>・・・</a:t>
            </a:r>
          </a:p>
        </p:txBody>
      </p:sp>
      <p:pic>
        <p:nvPicPr>
          <p:cNvPr id="11287"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368426"/>
            <a:ext cx="2555876" cy="14398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88"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0038" y="6119813"/>
            <a:ext cx="2160588" cy="14398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89" name="Picture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56550" y="1331913"/>
            <a:ext cx="2155825" cy="14398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90" name="Picture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119814"/>
            <a:ext cx="2155825" cy="15843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ー 2"/>
          <p:cNvSpPr>
            <a:spLocks noGrp="1"/>
          </p:cNvSpPr>
          <p:nvPr>
            <p:ph type="sldNum" sz="quarter" idx="12"/>
          </p:nvPr>
        </p:nvSpPr>
        <p:spPr/>
        <p:txBody>
          <a:bodyPr/>
          <a:lstStyle/>
          <a:p>
            <a:fld id="{DCF9D207-A665-4078-9B01-96E641220268}" type="slidenum">
              <a:rPr lang="en-US" altLang="ja-JP" smtClean="0"/>
              <a:pPr/>
              <a:t>3</a:t>
            </a:fld>
            <a:endParaRPr lang="en-US" altLang="ja-JP"/>
          </a:p>
        </p:txBody>
      </p:sp>
      <p:sp>
        <p:nvSpPr>
          <p:cNvPr id="12297" name="Rectangle 9"/>
          <p:cNvSpPr>
            <a:spLocks noGrp="1" noChangeArrowheads="1"/>
          </p:cNvSpPr>
          <p:nvPr>
            <p:ph type="title"/>
          </p:nvPr>
        </p:nvSpPr>
        <p:spPr/>
        <p:txBody>
          <a:bodyPr/>
          <a:lstStyle/>
          <a:p>
            <a:r>
              <a:rPr lang="ja-JP" altLang="ja-JP" smtClean="0"/>
              <a:t>研究の背景</a:t>
            </a:r>
            <a:endParaRPr lang="ja-JP" altLang="ja-JP"/>
          </a:p>
        </p:txBody>
      </p:sp>
      <p:sp>
        <p:nvSpPr>
          <p:cNvPr id="12289" name="AutoShape 1"/>
          <p:cNvSpPr>
            <a:spLocks noChangeArrowheads="1"/>
          </p:cNvSpPr>
          <p:nvPr/>
        </p:nvSpPr>
        <p:spPr bwMode="auto">
          <a:xfrm>
            <a:off x="733425" y="1871664"/>
            <a:ext cx="8712200" cy="1511300"/>
          </a:xfrm>
          <a:prstGeom prst="roundRect">
            <a:avLst>
              <a:gd name="adj" fmla="val 16667"/>
            </a:avLst>
          </a:prstGeom>
          <a:noFill/>
          <a:ln w="36000" cap="flat">
            <a:solidFill>
              <a:srgbClr val="FF950E"/>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latin typeface="+mn-ea"/>
            </a:endParaRPr>
          </a:p>
        </p:txBody>
      </p:sp>
      <p:sp>
        <p:nvSpPr>
          <p:cNvPr id="12290" name="AutoShape 2"/>
          <p:cNvSpPr>
            <a:spLocks noChangeArrowheads="1"/>
          </p:cNvSpPr>
          <p:nvPr/>
        </p:nvSpPr>
        <p:spPr bwMode="auto">
          <a:xfrm>
            <a:off x="1236662" y="1620841"/>
            <a:ext cx="3024188" cy="503236"/>
          </a:xfrm>
          <a:prstGeom prst="roundRect">
            <a:avLst>
              <a:gd name="adj" fmla="val 16667"/>
            </a:avLst>
          </a:prstGeom>
          <a:solidFill>
            <a:srgbClr val="FFFFFF"/>
          </a:solidFill>
          <a:ln w="3600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latin typeface="+mn-ea"/>
            </a:endParaRPr>
          </a:p>
        </p:txBody>
      </p:sp>
      <p:sp>
        <p:nvSpPr>
          <p:cNvPr id="12291" name="Rectangle 3"/>
          <p:cNvSpPr>
            <a:spLocks noChangeArrowheads="1"/>
          </p:cNvSpPr>
          <p:nvPr/>
        </p:nvSpPr>
        <p:spPr bwMode="auto">
          <a:xfrm>
            <a:off x="503239" y="588964"/>
            <a:ext cx="9070975" cy="1090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2292" name="Rectangle 4"/>
          <p:cNvSpPr>
            <a:spLocks noChangeArrowheads="1"/>
          </p:cNvSpPr>
          <p:nvPr/>
        </p:nvSpPr>
        <p:spPr bwMode="auto">
          <a:xfrm>
            <a:off x="10674350" y="4811713"/>
            <a:ext cx="8642350" cy="501650"/>
          </a:xfrm>
          <a:prstGeom prst="rect">
            <a:avLst/>
          </a:prstGeom>
          <a:solidFill>
            <a:srgbClr val="FFFFFF"/>
          </a:solidFill>
          <a:ln w="26280" cap="flat">
            <a:solidFill>
              <a:srgbClr val="F07F0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9pPr>
          </a:lstStyle>
          <a:p>
            <a:pPr>
              <a:lnSpc>
                <a:spcPct val="100000"/>
              </a:lnSpc>
            </a:pPr>
            <a:r>
              <a:rPr lang="ja-JP" altLang="ja-JP" sz="2400">
                <a:latin typeface="メイリオ" pitchFamily="48" charset="0"/>
                <a:ea typeface="ＭＳ Ｐゴシック" charset="-128"/>
                <a:cs typeface="メイリオ" pitchFamily="48" charset="0"/>
              </a:rPr>
              <a:t>そういった行動をいかにして促進・習慣化していくか</a:t>
            </a:r>
          </a:p>
        </p:txBody>
      </p:sp>
      <p:sp>
        <p:nvSpPr>
          <p:cNvPr id="12293" name="Rectangle 5"/>
          <p:cNvSpPr>
            <a:spLocks noChangeArrowheads="1"/>
          </p:cNvSpPr>
          <p:nvPr/>
        </p:nvSpPr>
        <p:spPr bwMode="auto">
          <a:xfrm>
            <a:off x="10674350" y="3598865"/>
            <a:ext cx="7143750" cy="7715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9pPr>
          </a:lstStyle>
          <a:p>
            <a:pPr>
              <a:lnSpc>
                <a:spcPct val="100000"/>
              </a:lnSpc>
            </a:pPr>
            <a:r>
              <a:rPr lang="ja-JP" altLang="ja-JP">
                <a:latin typeface="メイリオ" pitchFamily="48" charset="0"/>
                <a:ea typeface="ＭＳ Ｐゴシック" charset="-128"/>
                <a:cs typeface="メイリオ" pitchFamily="48" charset="0"/>
              </a:rPr>
              <a:t>組織や社会の持続的発展のためには、それにつながる行動を</a:t>
            </a:r>
            <a:r>
              <a:rPr lang="ja-JP" altLang="ja-JP">
                <a:solidFill>
                  <a:srgbClr val="FF0000"/>
                </a:solidFill>
                <a:latin typeface="メイリオ" pitchFamily="48" charset="0"/>
                <a:ea typeface="ＭＳ Ｐゴシック" charset="-128"/>
                <a:cs typeface="メイリオ" pitchFamily="48" charset="0"/>
              </a:rPr>
              <a:t>「継続」</a:t>
            </a:r>
            <a:r>
              <a:rPr lang="ja-JP" altLang="ja-JP">
                <a:latin typeface="メイリオ" pitchFamily="48" charset="0"/>
                <a:ea typeface="ＭＳ Ｐゴシック" charset="-128"/>
                <a:cs typeface="メイリオ" pitchFamily="48" charset="0"/>
              </a:rPr>
              <a:t>させなければならない</a:t>
            </a:r>
          </a:p>
        </p:txBody>
      </p:sp>
      <p:sp>
        <p:nvSpPr>
          <p:cNvPr id="12294" name="Rectangle 6"/>
          <p:cNvSpPr>
            <a:spLocks noChangeArrowheads="1"/>
          </p:cNvSpPr>
          <p:nvPr/>
        </p:nvSpPr>
        <p:spPr bwMode="auto">
          <a:xfrm>
            <a:off x="10675939" y="1398588"/>
            <a:ext cx="7953375"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marL="215900" indent="-21590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9pPr>
          </a:lstStyle>
          <a:p>
            <a:pPr>
              <a:lnSpc>
                <a:spcPct val="100000"/>
              </a:lnSpc>
              <a:buFont typeface="Arial" charset="0"/>
              <a:buChar char="•"/>
            </a:pPr>
            <a:r>
              <a:rPr lang="ja-JP" altLang="ja-JP" sz="1200">
                <a:latin typeface="メイリオ" pitchFamily="48" charset="0"/>
                <a:ea typeface="ＭＳ Ｐゴシック" charset="-128"/>
                <a:cs typeface="メイリオ" pitchFamily="48" charset="0"/>
              </a:rPr>
              <a:t>つづけている間はそれだけ効果が出てくるが、止めた途端に効果がなくなってしまうもの</a:t>
            </a:r>
          </a:p>
          <a:p>
            <a:pPr>
              <a:lnSpc>
                <a:spcPct val="100000"/>
              </a:lnSpc>
              <a:buFont typeface="Arial" charset="0"/>
              <a:buChar char="•"/>
            </a:pPr>
            <a:r>
              <a:rPr lang="ja-JP" altLang="ja-JP" sz="1200">
                <a:latin typeface="メイリオ" pitchFamily="48" charset="0"/>
                <a:ea typeface="ＭＳ Ｐゴシック" charset="-128"/>
                <a:cs typeface="メイリオ" pitchFamily="48" charset="0"/>
              </a:rPr>
              <a:t>長期的に効果がでてくるものであり、本人にはすぐに目に見える形では結果が出てこないもの</a:t>
            </a:r>
          </a:p>
        </p:txBody>
      </p:sp>
      <p:sp>
        <p:nvSpPr>
          <p:cNvPr id="12295" name="Rectangle 7"/>
          <p:cNvSpPr>
            <a:spLocks noChangeArrowheads="1"/>
          </p:cNvSpPr>
          <p:nvPr/>
        </p:nvSpPr>
        <p:spPr bwMode="auto">
          <a:xfrm>
            <a:off x="1163637" y="2035176"/>
            <a:ext cx="7699375" cy="110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latin typeface="+mn-ea"/>
            </a:endParaRPr>
          </a:p>
        </p:txBody>
      </p:sp>
      <p:sp>
        <p:nvSpPr>
          <p:cNvPr id="12296" name="Rectangle 8"/>
          <p:cNvSpPr>
            <a:spLocks noChangeArrowheads="1"/>
          </p:cNvSpPr>
          <p:nvPr/>
        </p:nvSpPr>
        <p:spPr bwMode="auto">
          <a:xfrm>
            <a:off x="2355849" y="3557590"/>
            <a:ext cx="2957513"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00000"/>
              </a:lnSpc>
            </a:pPr>
            <a:r>
              <a:rPr lang="ja-JP" altLang="ja-JP">
                <a:latin typeface="+mn-ea"/>
                <a:ea typeface="+mn-ea"/>
                <a:cs typeface="メイリオ" pitchFamily="48" charset="0"/>
              </a:rPr>
              <a:t>興味をもった背景</a:t>
            </a:r>
          </a:p>
        </p:txBody>
      </p:sp>
      <p:sp>
        <p:nvSpPr>
          <p:cNvPr id="12298" name="Text Box 10"/>
          <p:cNvSpPr txBox="1">
            <a:spLocks noChangeArrowheads="1"/>
          </p:cNvSpPr>
          <p:nvPr/>
        </p:nvSpPr>
        <p:spPr bwMode="auto">
          <a:xfrm>
            <a:off x="2957512" y="4044952"/>
            <a:ext cx="5873750" cy="179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9pPr>
          </a:lstStyle>
          <a:p>
            <a:pPr>
              <a:lnSpc>
                <a:spcPct val="125000"/>
              </a:lnSpc>
            </a:pPr>
            <a:r>
              <a:rPr lang="en-US" altLang="ja-JP">
                <a:latin typeface="+mn-ea"/>
                <a:ea typeface="+mn-ea"/>
                <a:cs typeface="メイリオ" pitchFamily="48" charset="0"/>
              </a:rPr>
              <a:t>2000</a:t>
            </a:r>
            <a:r>
              <a:rPr lang="ja-JP" altLang="ja-JP">
                <a:latin typeface="+mn-ea"/>
                <a:ea typeface="+mn-ea"/>
                <a:cs typeface="メイリオ" pitchFamily="48" charset="0"/>
              </a:rPr>
              <a:t>年代に入って、安全管理を担う組織において事故が起こるたびに、</a:t>
            </a:r>
            <a:r>
              <a:rPr lang="ja-JP" altLang="ja-JP">
                <a:solidFill>
                  <a:srgbClr val="FF3333"/>
                </a:solidFill>
                <a:latin typeface="+mn-ea"/>
                <a:ea typeface="+mn-ea"/>
                <a:cs typeface="メイリオ" pitchFamily="48" charset="0"/>
              </a:rPr>
              <a:t>安全文化の欠如</a:t>
            </a:r>
            <a:r>
              <a:rPr lang="ja-JP" altLang="ja-JP">
                <a:latin typeface="+mn-ea"/>
                <a:ea typeface="+mn-ea"/>
                <a:cs typeface="メイリオ" pitchFamily="48" charset="0"/>
              </a:rPr>
              <a:t>や</a:t>
            </a:r>
            <a:r>
              <a:rPr lang="ja-JP" altLang="ja-JP">
                <a:solidFill>
                  <a:srgbClr val="FF3333"/>
                </a:solidFill>
                <a:latin typeface="+mn-ea"/>
                <a:ea typeface="+mn-ea"/>
                <a:cs typeface="メイリオ" pitchFamily="48" charset="0"/>
              </a:rPr>
              <a:t>組織・職場風土の問題</a:t>
            </a:r>
            <a:r>
              <a:rPr lang="ja-JP" altLang="ja-JP">
                <a:latin typeface="+mn-ea"/>
                <a:ea typeface="+mn-ea"/>
                <a:cs typeface="メイリオ" pitchFamily="48" charset="0"/>
              </a:rPr>
              <a:t>が指摘されるようになってきた</a:t>
            </a:r>
          </a:p>
        </p:txBody>
      </p:sp>
      <p:sp>
        <p:nvSpPr>
          <p:cNvPr id="12299" name="Text Box 11"/>
          <p:cNvSpPr txBox="1">
            <a:spLocks noChangeArrowheads="1"/>
          </p:cNvSpPr>
          <p:nvPr/>
        </p:nvSpPr>
        <p:spPr bwMode="auto">
          <a:xfrm>
            <a:off x="1381125" y="1612902"/>
            <a:ext cx="2762250" cy="69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6000" cap="flat">
                <a:solidFill>
                  <a:srgbClr val="FF950E"/>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7989" tIns="62993" rIns="107989" bIns="62993"/>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gn="ctr">
              <a:lnSpc>
                <a:spcPct val="125000"/>
              </a:lnSpc>
            </a:pPr>
            <a:r>
              <a:rPr lang="ja-JP" altLang="ja-JP">
                <a:latin typeface="+mn-ea"/>
                <a:ea typeface="+mn-ea"/>
                <a:cs typeface="メイリオ" pitchFamily="48" charset="0"/>
              </a:rPr>
              <a:t>根底にある興味・関心</a:t>
            </a:r>
          </a:p>
        </p:txBody>
      </p:sp>
      <p:sp>
        <p:nvSpPr>
          <p:cNvPr id="12300" name="Text Box 12"/>
          <p:cNvSpPr txBox="1">
            <a:spLocks noChangeArrowheads="1"/>
          </p:cNvSpPr>
          <p:nvPr/>
        </p:nvSpPr>
        <p:spPr bwMode="auto">
          <a:xfrm>
            <a:off x="1452562" y="2195515"/>
            <a:ext cx="7156450" cy="127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6000" cap="flat">
                <a:solidFill>
                  <a:srgbClr val="FF950E"/>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7989" tIns="62993" rIns="107989" bIns="62993"/>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9pPr>
          </a:lstStyle>
          <a:p>
            <a:pPr>
              <a:lnSpc>
                <a:spcPct val="144000"/>
              </a:lnSpc>
            </a:pPr>
            <a:r>
              <a:rPr lang="ja-JP" altLang="ja-JP" sz="2400">
                <a:latin typeface="+mn-ea"/>
                <a:ea typeface="+mn-ea"/>
                <a:cs typeface="メイリオ" pitchFamily="48" charset="0"/>
              </a:rPr>
              <a:t>組織文化・職場風土はいかにして変革されるか？安全文化はいかにすれば醸成・維持できるのか？</a:t>
            </a:r>
          </a:p>
        </p:txBody>
      </p:sp>
      <p:sp>
        <p:nvSpPr>
          <p:cNvPr id="12301" name="Rectangle 13"/>
          <p:cNvSpPr>
            <a:spLocks noChangeArrowheads="1"/>
          </p:cNvSpPr>
          <p:nvPr/>
        </p:nvSpPr>
        <p:spPr bwMode="auto">
          <a:xfrm>
            <a:off x="5911849" y="5472114"/>
            <a:ext cx="3821113" cy="64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9pPr>
          </a:lstStyle>
          <a:p>
            <a:pPr>
              <a:lnSpc>
                <a:spcPct val="100000"/>
              </a:lnSpc>
              <a:spcBef>
                <a:spcPts val="575"/>
              </a:spcBef>
            </a:pPr>
            <a:r>
              <a:rPr lang="ja-JP" altLang="ja-JP">
                <a:latin typeface="+mn-ea"/>
                <a:ea typeface="+mn-ea"/>
                <a:cs typeface="メイリオ" pitchFamily="48" charset="0"/>
              </a:rPr>
              <a:t>各種食品賞味期限偽装事件</a:t>
            </a:r>
          </a:p>
          <a:p>
            <a:pPr>
              <a:lnSpc>
                <a:spcPct val="100000"/>
              </a:lnSpc>
              <a:spcBef>
                <a:spcPts val="575"/>
              </a:spcBef>
            </a:pPr>
            <a:r>
              <a:rPr lang="ja-JP" altLang="ja-JP">
                <a:latin typeface="+mn-ea"/>
                <a:ea typeface="+mn-ea"/>
                <a:cs typeface="メイリオ" pitchFamily="48" charset="0"/>
              </a:rPr>
              <a:t>　　東京電力事故隠し事件</a:t>
            </a:r>
          </a:p>
          <a:p>
            <a:pPr>
              <a:lnSpc>
                <a:spcPct val="100000"/>
              </a:lnSpc>
              <a:spcBef>
                <a:spcPts val="575"/>
              </a:spcBef>
            </a:pPr>
            <a:r>
              <a:rPr lang="ja-JP" altLang="ja-JP">
                <a:latin typeface="+mn-ea"/>
                <a:ea typeface="+mn-ea"/>
                <a:cs typeface="メイリオ" pitchFamily="48" charset="0"/>
              </a:rPr>
              <a:t>　　　　</a:t>
            </a:r>
            <a:r>
              <a:rPr lang="en-US" altLang="ja-JP">
                <a:latin typeface="+mn-ea"/>
                <a:ea typeface="+mn-ea"/>
                <a:cs typeface="メイリオ" pitchFamily="48" charset="0"/>
              </a:rPr>
              <a:t>JR</a:t>
            </a:r>
            <a:r>
              <a:rPr lang="ja-JP" altLang="ja-JP">
                <a:latin typeface="+mn-ea"/>
                <a:ea typeface="+mn-ea"/>
                <a:cs typeface="メイリオ" pitchFamily="48" charset="0"/>
              </a:rPr>
              <a:t>福知山線脱線事故</a:t>
            </a:r>
          </a:p>
          <a:p>
            <a:pPr>
              <a:lnSpc>
                <a:spcPct val="100000"/>
              </a:lnSpc>
              <a:spcBef>
                <a:spcPts val="575"/>
              </a:spcBef>
            </a:pPr>
            <a:r>
              <a:rPr lang="ja-JP" altLang="ja-JP">
                <a:latin typeface="+mn-ea"/>
                <a:ea typeface="+mn-ea"/>
                <a:cs typeface="メイリオ" pitchFamily="48" charset="0"/>
              </a:rPr>
              <a:t>　　　　　　　　　　　　・・・</a:t>
            </a:r>
          </a:p>
          <a:p>
            <a:pPr>
              <a:lnSpc>
                <a:spcPct val="100000"/>
              </a:lnSpc>
              <a:spcBef>
                <a:spcPts val="575"/>
              </a:spcBef>
            </a:pPr>
            <a:r>
              <a:rPr lang="ja-JP" altLang="ja-JP">
                <a:latin typeface="+mn-ea"/>
                <a:ea typeface="+mn-ea"/>
                <a:cs typeface="メイリオ" pitchFamily="48" charset="0"/>
              </a:rPr>
              <a:t>　　　　</a:t>
            </a:r>
          </a:p>
        </p:txBody>
      </p:sp>
      <p:sp>
        <p:nvSpPr>
          <p:cNvPr id="12303" name="Text Box 15"/>
          <p:cNvSpPr txBox="1">
            <a:spLocks noChangeArrowheads="1"/>
          </p:cNvSpPr>
          <p:nvPr/>
        </p:nvSpPr>
        <p:spPr bwMode="auto">
          <a:xfrm>
            <a:off x="409575" y="5507039"/>
            <a:ext cx="3746500"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9pPr>
          </a:lstStyle>
          <a:p>
            <a:pPr>
              <a:lnSpc>
                <a:spcPct val="125000"/>
              </a:lnSpc>
              <a:spcBef>
                <a:spcPts val="575"/>
              </a:spcBef>
            </a:pPr>
            <a:r>
              <a:rPr lang="en-US" altLang="ja-JP" dirty="0">
                <a:latin typeface="+mn-ea"/>
                <a:ea typeface="+mn-ea"/>
                <a:cs typeface="メイリオ" pitchFamily="48" charset="0"/>
              </a:rPr>
              <a:t>※</a:t>
            </a:r>
            <a:r>
              <a:rPr lang="ja-JP" altLang="ja-JP" dirty="0">
                <a:latin typeface="+mn-ea"/>
                <a:ea typeface="+mn-ea"/>
                <a:cs typeface="メイリオ" pitchFamily="48" charset="0"/>
              </a:rPr>
              <a:t>　安全文化・・・</a:t>
            </a:r>
          </a:p>
          <a:p>
            <a:pPr>
              <a:lnSpc>
                <a:spcPct val="125000"/>
              </a:lnSpc>
              <a:spcBef>
                <a:spcPts val="575"/>
              </a:spcBef>
            </a:pPr>
            <a:r>
              <a:rPr lang="ja-JP" altLang="ja-JP" dirty="0">
                <a:latin typeface="+mn-ea"/>
                <a:ea typeface="+mn-ea"/>
                <a:cs typeface="メイリオ" pitchFamily="48" charset="0"/>
              </a:rPr>
              <a:t>　　公正の文化　報告の文化　　　　柔軟の文化　学習の文化</a:t>
            </a:r>
          </a:p>
        </p:txBody>
      </p:sp>
      <p:sp>
        <p:nvSpPr>
          <p:cNvPr id="12304" name="AutoShape 16"/>
          <p:cNvSpPr>
            <a:spLocks noChangeArrowheads="1"/>
          </p:cNvSpPr>
          <p:nvPr/>
        </p:nvSpPr>
        <p:spPr bwMode="auto">
          <a:xfrm>
            <a:off x="157162" y="5364164"/>
            <a:ext cx="4033838" cy="1511300"/>
          </a:xfrm>
          <a:prstGeom prst="roundRect">
            <a:avLst>
              <a:gd name="adj" fmla="val 16667"/>
            </a:avLst>
          </a:prstGeom>
          <a:noFill/>
          <a:ln w="36000" cap="flat">
            <a:solidFill>
              <a:srgbClr val="FF950E"/>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latin typeface="+mn-ea"/>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スライド番号プレースホルダー 2"/>
          <p:cNvSpPr>
            <a:spLocks noGrp="1"/>
          </p:cNvSpPr>
          <p:nvPr>
            <p:ph type="sldNum" sz="quarter" idx="12"/>
          </p:nvPr>
        </p:nvSpPr>
        <p:spPr/>
        <p:txBody>
          <a:bodyPr/>
          <a:lstStyle/>
          <a:p>
            <a:fld id="{570A1FD7-B2BB-4D0C-B3A9-BE11F9662002}" type="slidenum">
              <a:rPr lang="en-US" altLang="ja-JP" smtClean="0"/>
              <a:pPr/>
              <a:t>4</a:t>
            </a:fld>
            <a:endParaRPr lang="en-US" altLang="ja-JP"/>
          </a:p>
        </p:txBody>
      </p:sp>
      <p:sp>
        <p:nvSpPr>
          <p:cNvPr id="13316" name="Rectangle 4"/>
          <p:cNvSpPr>
            <a:spLocks noGrp="1" noChangeArrowheads="1"/>
          </p:cNvSpPr>
          <p:nvPr>
            <p:ph type="title"/>
          </p:nvPr>
        </p:nvSpPr>
        <p:spPr/>
        <p:txBody>
          <a:bodyPr/>
          <a:lstStyle/>
          <a:p>
            <a:r>
              <a:rPr lang="ja-JP" altLang="ja-JP" smtClean="0"/>
              <a:t>課題の掘り下げ</a:t>
            </a:r>
            <a:endParaRPr lang="ja-JP" altLang="ja-JP"/>
          </a:p>
        </p:txBody>
      </p:sp>
      <p:sp>
        <p:nvSpPr>
          <p:cNvPr id="13313" name="Rectangle 1"/>
          <p:cNvSpPr>
            <a:spLocks noChangeArrowheads="1"/>
          </p:cNvSpPr>
          <p:nvPr/>
        </p:nvSpPr>
        <p:spPr bwMode="auto">
          <a:xfrm>
            <a:off x="752476" y="1484314"/>
            <a:ext cx="8532813" cy="817562"/>
          </a:xfrm>
          <a:prstGeom prst="rect">
            <a:avLst/>
          </a:prstGeom>
          <a:solidFill>
            <a:srgbClr val="FFFFFF"/>
          </a:solidFill>
          <a:ln>
            <a:noFill/>
          </a:ln>
          <a:effectLst/>
          <a:extLst>
            <a:ext uri="{91240B29-F687-4F45-9708-019B960494DF}">
              <a14:hiddenLine xmlns:a14="http://schemas.microsoft.com/office/drawing/2010/main" w="26280"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9pPr>
          </a:lstStyle>
          <a:p>
            <a:pPr>
              <a:lnSpc>
                <a:spcPct val="100000"/>
              </a:lnSpc>
            </a:pPr>
            <a:r>
              <a:rPr lang="ja-JP" altLang="ja-JP" sz="2400">
                <a:latin typeface="+mn-ea"/>
                <a:ea typeface="+mn-ea"/>
                <a:cs typeface="メイリオ" pitchFamily="48" charset="0"/>
              </a:rPr>
              <a:t>組織文化・職場風土</a:t>
            </a:r>
          </a:p>
        </p:txBody>
      </p:sp>
      <p:sp>
        <p:nvSpPr>
          <p:cNvPr id="13314" name="Rectangle 2"/>
          <p:cNvSpPr>
            <a:spLocks noChangeArrowheads="1"/>
          </p:cNvSpPr>
          <p:nvPr/>
        </p:nvSpPr>
        <p:spPr bwMode="auto">
          <a:xfrm>
            <a:off x="10279063" y="6002339"/>
            <a:ext cx="8642350"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9pPr>
          </a:lstStyle>
          <a:p>
            <a:pPr>
              <a:lnSpc>
                <a:spcPct val="100000"/>
              </a:lnSpc>
            </a:pPr>
            <a:r>
              <a:rPr lang="ja-JP" altLang="ja-JP">
                <a:latin typeface="メイリオ" pitchFamily="48" charset="0"/>
                <a:ea typeface="ＭＳ Ｐゴシック" charset="-128"/>
                <a:cs typeface="メイリオ" pitchFamily="48" charset="0"/>
              </a:rPr>
              <a:t>本人たちの中で「共有している」と明確に意識できているものと、そういうことを普段は意識していない、当人たちにとっては完全に「常識」として「見えなくなっている」ものがある</a:t>
            </a:r>
          </a:p>
        </p:txBody>
      </p:sp>
      <p:sp>
        <p:nvSpPr>
          <p:cNvPr id="13315" name="Rectangle 3"/>
          <p:cNvSpPr>
            <a:spLocks noChangeArrowheads="1"/>
          </p:cNvSpPr>
          <p:nvPr/>
        </p:nvSpPr>
        <p:spPr bwMode="auto">
          <a:xfrm>
            <a:off x="10501313" y="2203451"/>
            <a:ext cx="8453438" cy="1476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9pPr>
          </a:lstStyle>
          <a:p>
            <a:pPr>
              <a:lnSpc>
                <a:spcPct val="100000"/>
              </a:lnSpc>
            </a:pPr>
            <a:r>
              <a:rPr lang="ja-JP" altLang="ja-JP">
                <a:latin typeface="メイリオ" pitchFamily="48" charset="0"/>
                <a:ea typeface="ＭＳ Ｐゴシック" charset="-128"/>
                <a:cs typeface="メイリオ" pitchFamily="48" charset="0"/>
              </a:rPr>
              <a:t>組織のメンバの行動様式・思考様式はその時々の社会的・物理的環境とその人達が内面にもつ世界観との相互作用で生まれてくる</a:t>
            </a:r>
          </a:p>
          <a:p>
            <a:pPr>
              <a:lnSpc>
                <a:spcPct val="100000"/>
              </a:lnSpc>
            </a:pPr>
            <a:r>
              <a:rPr lang="ja-JP" altLang="ja-JP">
                <a:latin typeface="メイリオ" pitchFamily="48" charset="0"/>
                <a:ea typeface="ＭＳ Ｐゴシック" charset="-128"/>
                <a:cs typeface="メイリオ" pitchFamily="48" charset="0"/>
              </a:rPr>
              <a:t>その人の世界観もその人が日々の生活の中で得ている様々な情報から形成される</a:t>
            </a:r>
          </a:p>
        </p:txBody>
      </p:sp>
      <p:sp>
        <p:nvSpPr>
          <p:cNvPr id="13317" name="Text Box 5"/>
          <p:cNvSpPr txBox="1">
            <a:spLocks noChangeArrowheads="1"/>
          </p:cNvSpPr>
          <p:nvPr/>
        </p:nvSpPr>
        <p:spPr bwMode="auto">
          <a:xfrm>
            <a:off x="2227262" y="2063750"/>
            <a:ext cx="6583363" cy="608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mn-ea"/>
                <a:ea typeface="+mn-ea"/>
                <a:cs typeface="メイリオ" pitchFamily="48" charset="0"/>
              </a:rPr>
              <a:t>メンバが共有している行動様式・思考様式</a:t>
            </a:r>
          </a:p>
        </p:txBody>
      </p:sp>
      <p:sp>
        <p:nvSpPr>
          <p:cNvPr id="13318" name="AutoShape 6"/>
          <p:cNvSpPr>
            <a:spLocks noChangeArrowheads="1"/>
          </p:cNvSpPr>
          <p:nvPr/>
        </p:nvSpPr>
        <p:spPr bwMode="auto">
          <a:xfrm>
            <a:off x="1349375" y="2103439"/>
            <a:ext cx="714375" cy="476250"/>
          </a:xfrm>
          <a:prstGeom prst="rightArrow">
            <a:avLst>
              <a:gd name="adj1" fmla="val 50000"/>
              <a:gd name="adj2" fmla="val 37500"/>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latin typeface="+mn-ea"/>
            </a:endParaRPr>
          </a:p>
        </p:txBody>
      </p:sp>
      <p:grpSp>
        <p:nvGrpSpPr>
          <p:cNvPr id="13319" name="Group 7"/>
          <p:cNvGrpSpPr>
            <a:grpSpLocks/>
          </p:cNvGrpSpPr>
          <p:nvPr/>
        </p:nvGrpSpPr>
        <p:grpSpPr bwMode="auto">
          <a:xfrm>
            <a:off x="1666875" y="2922589"/>
            <a:ext cx="6581775" cy="2428875"/>
            <a:chOff x="1050" y="1841"/>
            <a:chExt cx="4146" cy="1530"/>
          </a:xfrm>
        </p:grpSpPr>
        <p:sp>
          <p:nvSpPr>
            <p:cNvPr id="13320" name="Rectangle 8"/>
            <p:cNvSpPr>
              <a:spLocks noChangeArrowheads="1"/>
            </p:cNvSpPr>
            <p:nvPr/>
          </p:nvSpPr>
          <p:spPr bwMode="auto">
            <a:xfrm>
              <a:off x="1550" y="199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21" name="Rectangle 9"/>
            <p:cNvSpPr>
              <a:spLocks noChangeArrowheads="1"/>
            </p:cNvSpPr>
            <p:nvPr/>
          </p:nvSpPr>
          <p:spPr bwMode="auto">
            <a:xfrm>
              <a:off x="1550" y="244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22" name="Rectangle 10"/>
            <p:cNvSpPr>
              <a:spLocks noChangeArrowheads="1"/>
            </p:cNvSpPr>
            <p:nvPr/>
          </p:nvSpPr>
          <p:spPr bwMode="auto">
            <a:xfrm>
              <a:off x="1900" y="1891"/>
              <a:ext cx="199" cy="5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23" name="Rectangle 11"/>
            <p:cNvSpPr>
              <a:spLocks noChangeArrowheads="1"/>
            </p:cNvSpPr>
            <p:nvPr/>
          </p:nvSpPr>
          <p:spPr bwMode="auto">
            <a:xfrm>
              <a:off x="1900" y="244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24" name="Rectangle 12"/>
            <p:cNvSpPr>
              <a:spLocks noChangeArrowheads="1"/>
            </p:cNvSpPr>
            <p:nvPr/>
          </p:nvSpPr>
          <p:spPr bwMode="auto">
            <a:xfrm>
              <a:off x="2250" y="2018"/>
              <a:ext cx="199" cy="421"/>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25" name="Rectangle 13"/>
            <p:cNvSpPr>
              <a:spLocks noChangeArrowheads="1"/>
            </p:cNvSpPr>
            <p:nvPr/>
          </p:nvSpPr>
          <p:spPr bwMode="auto">
            <a:xfrm>
              <a:off x="2250" y="244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26" name="Rectangle 14"/>
            <p:cNvSpPr>
              <a:spLocks noChangeArrowheads="1"/>
            </p:cNvSpPr>
            <p:nvPr/>
          </p:nvSpPr>
          <p:spPr bwMode="auto">
            <a:xfrm>
              <a:off x="2650" y="2241"/>
              <a:ext cx="199" cy="19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27" name="Rectangle 15"/>
            <p:cNvSpPr>
              <a:spLocks noChangeArrowheads="1"/>
            </p:cNvSpPr>
            <p:nvPr/>
          </p:nvSpPr>
          <p:spPr bwMode="auto">
            <a:xfrm>
              <a:off x="2650" y="244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28" name="Rectangle 16"/>
            <p:cNvSpPr>
              <a:spLocks noChangeArrowheads="1"/>
            </p:cNvSpPr>
            <p:nvPr/>
          </p:nvSpPr>
          <p:spPr bwMode="auto">
            <a:xfrm>
              <a:off x="3000" y="2141"/>
              <a:ext cx="199" cy="29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29" name="Rectangle 17"/>
            <p:cNvSpPr>
              <a:spLocks noChangeArrowheads="1"/>
            </p:cNvSpPr>
            <p:nvPr/>
          </p:nvSpPr>
          <p:spPr bwMode="auto">
            <a:xfrm>
              <a:off x="3000" y="244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30" name="Rectangle 18"/>
            <p:cNvSpPr>
              <a:spLocks noChangeArrowheads="1"/>
            </p:cNvSpPr>
            <p:nvPr/>
          </p:nvSpPr>
          <p:spPr bwMode="auto">
            <a:xfrm>
              <a:off x="3350" y="2200"/>
              <a:ext cx="199" cy="240"/>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31" name="Rectangle 19"/>
            <p:cNvSpPr>
              <a:spLocks noChangeArrowheads="1"/>
            </p:cNvSpPr>
            <p:nvPr/>
          </p:nvSpPr>
          <p:spPr bwMode="auto">
            <a:xfrm>
              <a:off x="3350" y="244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32" name="Rectangle 20"/>
            <p:cNvSpPr>
              <a:spLocks noChangeArrowheads="1"/>
            </p:cNvSpPr>
            <p:nvPr/>
          </p:nvSpPr>
          <p:spPr bwMode="auto">
            <a:xfrm>
              <a:off x="3700" y="1841"/>
              <a:ext cx="199" cy="59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33" name="Rectangle 21"/>
            <p:cNvSpPr>
              <a:spLocks noChangeArrowheads="1"/>
            </p:cNvSpPr>
            <p:nvPr/>
          </p:nvSpPr>
          <p:spPr bwMode="auto">
            <a:xfrm>
              <a:off x="3700" y="244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34" name="Rectangle 22"/>
            <p:cNvSpPr>
              <a:spLocks noChangeArrowheads="1"/>
            </p:cNvSpPr>
            <p:nvPr/>
          </p:nvSpPr>
          <p:spPr bwMode="auto">
            <a:xfrm>
              <a:off x="4049" y="2141"/>
              <a:ext cx="199" cy="29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35" name="Rectangle 23"/>
            <p:cNvSpPr>
              <a:spLocks noChangeArrowheads="1"/>
            </p:cNvSpPr>
            <p:nvPr/>
          </p:nvSpPr>
          <p:spPr bwMode="auto">
            <a:xfrm>
              <a:off x="4049" y="244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36" name="Rectangle 24"/>
            <p:cNvSpPr>
              <a:spLocks noChangeArrowheads="1"/>
            </p:cNvSpPr>
            <p:nvPr/>
          </p:nvSpPr>
          <p:spPr bwMode="auto">
            <a:xfrm>
              <a:off x="4399" y="1841"/>
              <a:ext cx="199" cy="59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37" name="Rectangle 25"/>
            <p:cNvSpPr>
              <a:spLocks noChangeArrowheads="1"/>
            </p:cNvSpPr>
            <p:nvPr/>
          </p:nvSpPr>
          <p:spPr bwMode="auto">
            <a:xfrm>
              <a:off x="4399" y="2441"/>
              <a:ext cx="199" cy="449"/>
            </a:xfrm>
            <a:prstGeom prst="rect">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38" name="Line 26"/>
            <p:cNvSpPr>
              <a:spLocks noChangeShapeType="1"/>
            </p:cNvSpPr>
            <p:nvPr/>
          </p:nvSpPr>
          <p:spPr bwMode="auto">
            <a:xfrm>
              <a:off x="1150" y="2891"/>
              <a:ext cx="3849" cy="0"/>
            </a:xfrm>
            <a:prstGeom prst="line">
              <a:avLst/>
            </a:prstGeom>
            <a:noFill/>
            <a:ln w="9525"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n-ea"/>
              </a:endParaRPr>
            </a:p>
          </p:txBody>
        </p:sp>
        <p:sp>
          <p:nvSpPr>
            <p:cNvPr id="13339" name="Text Box 27"/>
            <p:cNvSpPr txBox="1">
              <a:spLocks noChangeArrowheads="1"/>
            </p:cNvSpPr>
            <p:nvPr/>
          </p:nvSpPr>
          <p:spPr bwMode="auto">
            <a:xfrm>
              <a:off x="1050" y="2991"/>
              <a:ext cx="4146" cy="3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9pPr>
            </a:lstStyle>
            <a:p>
              <a:pPr algn="ctr">
                <a:lnSpc>
                  <a:spcPct val="125000"/>
                </a:lnSpc>
              </a:pPr>
              <a:r>
                <a:rPr lang="ja-JP" altLang="ja-JP">
                  <a:latin typeface="+mn-ea"/>
                  <a:ea typeface="+mn-ea"/>
                  <a:cs typeface="メイリオ" pitchFamily="48" charset="0"/>
                </a:rPr>
                <a:t>メンバ間での行動様式・思考様式のばらつき</a:t>
              </a:r>
            </a:p>
          </p:txBody>
        </p:sp>
      </p:grpSp>
      <p:grpSp>
        <p:nvGrpSpPr>
          <p:cNvPr id="13340" name="Group 28"/>
          <p:cNvGrpSpPr>
            <a:grpSpLocks/>
          </p:cNvGrpSpPr>
          <p:nvPr/>
        </p:nvGrpSpPr>
        <p:grpSpPr bwMode="auto">
          <a:xfrm>
            <a:off x="1944687" y="2808289"/>
            <a:ext cx="8251825" cy="1844675"/>
            <a:chOff x="1225" y="1769"/>
            <a:chExt cx="5198" cy="1162"/>
          </a:xfrm>
        </p:grpSpPr>
        <p:grpSp>
          <p:nvGrpSpPr>
            <p:cNvPr id="13341" name="Group 29"/>
            <p:cNvGrpSpPr>
              <a:grpSpLocks/>
            </p:cNvGrpSpPr>
            <p:nvPr/>
          </p:nvGrpSpPr>
          <p:grpSpPr bwMode="auto">
            <a:xfrm>
              <a:off x="1225" y="1769"/>
              <a:ext cx="3849" cy="1099"/>
              <a:chOff x="1225" y="1769"/>
              <a:chExt cx="3849" cy="1099"/>
            </a:xfrm>
          </p:grpSpPr>
          <p:sp>
            <p:nvSpPr>
              <p:cNvPr id="13342" name="Line 30"/>
              <p:cNvSpPr>
                <a:spLocks noChangeShapeType="1"/>
              </p:cNvSpPr>
              <p:nvPr/>
            </p:nvSpPr>
            <p:spPr bwMode="auto">
              <a:xfrm>
                <a:off x="1225" y="2319"/>
                <a:ext cx="3849" cy="0"/>
              </a:xfrm>
              <a:prstGeom prst="line">
                <a:avLst/>
              </a:prstGeom>
              <a:noFill/>
              <a:ln w="9525" cap="flat">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n-ea"/>
                </a:endParaRPr>
              </a:p>
            </p:txBody>
          </p:sp>
          <p:sp>
            <p:nvSpPr>
              <p:cNvPr id="13343" name="AutoShape 31"/>
              <p:cNvSpPr>
                <a:spLocks/>
              </p:cNvSpPr>
              <p:nvPr/>
            </p:nvSpPr>
            <p:spPr bwMode="auto">
              <a:xfrm>
                <a:off x="4825" y="2344"/>
                <a:ext cx="108" cy="524"/>
              </a:xfrm>
              <a:prstGeom prst="rightBrace">
                <a:avLst>
                  <a:gd name="adj1" fmla="val 40432"/>
                  <a:gd name="adj2" fmla="val 50000"/>
                </a:avLst>
              </a:prstGeom>
              <a:noFill/>
              <a:ln w="9525"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44" name="AutoShape 32"/>
              <p:cNvSpPr>
                <a:spLocks/>
              </p:cNvSpPr>
              <p:nvPr/>
            </p:nvSpPr>
            <p:spPr bwMode="auto">
              <a:xfrm>
                <a:off x="4825" y="1769"/>
                <a:ext cx="108" cy="524"/>
              </a:xfrm>
              <a:prstGeom prst="rightBrace">
                <a:avLst>
                  <a:gd name="adj1" fmla="val 40432"/>
                  <a:gd name="adj2" fmla="val 50000"/>
                </a:avLst>
              </a:prstGeom>
              <a:noFill/>
              <a:ln w="9525"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grpSp>
        <p:sp>
          <p:nvSpPr>
            <p:cNvPr id="13345" name="Text Box 33"/>
            <p:cNvSpPr txBox="1">
              <a:spLocks noChangeArrowheads="1"/>
            </p:cNvSpPr>
            <p:nvPr/>
          </p:nvSpPr>
          <p:spPr bwMode="auto">
            <a:xfrm>
              <a:off x="4955" y="1801"/>
              <a:ext cx="1259" cy="6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2780" rIns="90000" bIns="45000"/>
            <a:lstStyle>
              <a:lvl1pPr>
                <a:tabLst>
                  <a:tab pos="449263" algn="l"/>
                  <a:tab pos="898525" algn="l"/>
                  <a:tab pos="1347788" algn="l"/>
                </a:tabLst>
                <a:defRPr>
                  <a:solidFill>
                    <a:srgbClr val="000000"/>
                  </a:solidFill>
                  <a:latin typeface="Arial" charset="0"/>
                  <a:ea typeface="TakaoPGothic" charset="0"/>
                  <a:cs typeface="TakaoPGothic" charset="0"/>
                </a:defRPr>
              </a:lvl1pPr>
              <a:lvl2pPr>
                <a:tabLst>
                  <a:tab pos="449263" algn="l"/>
                  <a:tab pos="898525" algn="l"/>
                  <a:tab pos="1347788" algn="l"/>
                </a:tabLst>
                <a:defRPr>
                  <a:solidFill>
                    <a:srgbClr val="000000"/>
                  </a:solidFill>
                  <a:latin typeface="Arial" charset="0"/>
                  <a:ea typeface="TakaoPGothic" charset="0"/>
                  <a:cs typeface="TakaoPGothic" charset="0"/>
                </a:defRPr>
              </a:lvl2pPr>
              <a:lvl3pPr>
                <a:tabLst>
                  <a:tab pos="449263" algn="l"/>
                  <a:tab pos="898525" algn="l"/>
                  <a:tab pos="1347788" algn="l"/>
                </a:tabLst>
                <a:defRPr>
                  <a:solidFill>
                    <a:srgbClr val="000000"/>
                  </a:solidFill>
                  <a:latin typeface="Arial" charset="0"/>
                  <a:ea typeface="TakaoPGothic" charset="0"/>
                  <a:cs typeface="TakaoPGothic" charset="0"/>
                </a:defRPr>
              </a:lvl3pPr>
              <a:lvl4pPr>
                <a:tabLst>
                  <a:tab pos="449263" algn="l"/>
                  <a:tab pos="898525" algn="l"/>
                  <a:tab pos="1347788" algn="l"/>
                </a:tabLst>
                <a:defRPr>
                  <a:solidFill>
                    <a:srgbClr val="000000"/>
                  </a:solidFill>
                  <a:latin typeface="Arial" charset="0"/>
                  <a:ea typeface="TakaoPGothic" charset="0"/>
                  <a:cs typeface="TakaoPGothic" charset="0"/>
                </a:defRPr>
              </a:lvl4pPr>
              <a:lvl5pPr>
                <a:tabLst>
                  <a:tab pos="449263" algn="l"/>
                  <a:tab pos="898525" algn="l"/>
                  <a:tab pos="13477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Lst>
                <a:defRPr>
                  <a:solidFill>
                    <a:srgbClr val="000000"/>
                  </a:solidFill>
                  <a:latin typeface="Arial" charset="0"/>
                  <a:ea typeface="TakaoPGothic" charset="0"/>
                  <a:cs typeface="TakaoPGothic" charset="0"/>
                </a:defRPr>
              </a:lvl9pPr>
            </a:lstStyle>
            <a:p>
              <a:r>
                <a:rPr lang="ja-JP" altLang="ja-JP" dirty="0">
                  <a:latin typeface="+mn-ea"/>
                  <a:ea typeface="+mn-ea"/>
                </a:rPr>
                <a:t>一人ひとりのオリジナリティ</a:t>
              </a:r>
              <a:r>
                <a:rPr lang="en-US" altLang="ja-JP" dirty="0">
                  <a:latin typeface="+mn-ea"/>
                  <a:ea typeface="+mn-ea"/>
                </a:rPr>
                <a:t/>
              </a:r>
              <a:br>
                <a:rPr lang="en-US" altLang="ja-JP" dirty="0">
                  <a:latin typeface="+mn-ea"/>
                  <a:ea typeface="+mn-ea"/>
                </a:rPr>
              </a:br>
              <a:r>
                <a:rPr lang="ja-JP" altLang="ja-JP" dirty="0">
                  <a:latin typeface="+mn-ea"/>
                  <a:ea typeface="+mn-ea"/>
                </a:rPr>
                <a:t>（能力差）</a:t>
              </a:r>
            </a:p>
          </p:txBody>
        </p:sp>
        <p:sp>
          <p:nvSpPr>
            <p:cNvPr id="13346" name="Text Box 34"/>
            <p:cNvSpPr txBox="1">
              <a:spLocks noChangeArrowheads="1"/>
            </p:cNvSpPr>
            <p:nvPr/>
          </p:nvSpPr>
          <p:spPr bwMode="auto">
            <a:xfrm>
              <a:off x="4934" y="2389"/>
              <a:ext cx="1489" cy="5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1002" rIns="90000" bIns="45000"/>
            <a:lstStyle>
              <a:lvl1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9pPr>
            </a:lstStyle>
            <a:p>
              <a:r>
                <a:rPr lang="ja-JP" altLang="ja-JP">
                  <a:latin typeface="+mn-ea"/>
                  <a:ea typeface="+mn-ea"/>
                </a:rPr>
                <a:t>共有している部分</a:t>
              </a:r>
            </a:p>
            <a:p>
              <a:r>
                <a:rPr lang="ja-JP" altLang="ja-JP">
                  <a:latin typeface="+mn-ea"/>
                  <a:ea typeface="+mn-ea"/>
                </a:rPr>
                <a:t>　→組織文化・</a:t>
              </a:r>
              <a:r>
                <a:rPr lang="en-US" altLang="ja-JP">
                  <a:latin typeface="+mn-ea"/>
                  <a:ea typeface="+mn-ea"/>
                </a:rPr>
                <a:t/>
              </a:r>
              <a:br>
                <a:rPr lang="en-US" altLang="ja-JP">
                  <a:latin typeface="+mn-ea"/>
                  <a:ea typeface="+mn-ea"/>
                </a:rPr>
              </a:br>
              <a:r>
                <a:rPr lang="ja-JP" altLang="ja-JP">
                  <a:latin typeface="+mn-ea"/>
                  <a:ea typeface="+mn-ea"/>
                </a:rPr>
                <a:t>　　職場風土</a:t>
              </a:r>
            </a:p>
          </p:txBody>
        </p:sp>
      </p:grpSp>
      <p:grpSp>
        <p:nvGrpSpPr>
          <p:cNvPr id="13347" name="Group 35"/>
          <p:cNvGrpSpPr>
            <a:grpSpLocks/>
          </p:cNvGrpSpPr>
          <p:nvPr/>
        </p:nvGrpSpPr>
        <p:grpSpPr bwMode="auto">
          <a:xfrm>
            <a:off x="895350" y="5327650"/>
            <a:ext cx="8650288" cy="1042988"/>
            <a:chOff x="564" y="3356"/>
            <a:chExt cx="5449" cy="657"/>
          </a:xfrm>
        </p:grpSpPr>
        <p:sp>
          <p:nvSpPr>
            <p:cNvPr id="13348" name="Text Box 36"/>
            <p:cNvSpPr txBox="1">
              <a:spLocks noChangeArrowheads="1"/>
            </p:cNvSpPr>
            <p:nvPr/>
          </p:nvSpPr>
          <p:spPr bwMode="auto">
            <a:xfrm>
              <a:off x="564" y="3356"/>
              <a:ext cx="1898" cy="6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mn-ea"/>
                  <a:ea typeface="+mn-ea"/>
                  <a:cs typeface="メイリオ" pitchFamily="48" charset="0"/>
                </a:rPr>
                <a:t>組織文化・職場風土の変革</a:t>
              </a:r>
            </a:p>
          </p:txBody>
        </p:sp>
        <p:sp>
          <p:nvSpPr>
            <p:cNvPr id="13349" name="Text Box 37"/>
            <p:cNvSpPr txBox="1">
              <a:spLocks noChangeArrowheads="1"/>
            </p:cNvSpPr>
            <p:nvPr/>
          </p:nvSpPr>
          <p:spPr bwMode="auto">
            <a:xfrm>
              <a:off x="3084" y="3379"/>
              <a:ext cx="2928" cy="6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mn-ea"/>
                  <a:ea typeface="+mn-ea"/>
                  <a:cs typeface="メイリオ" pitchFamily="48" charset="0"/>
                </a:rPr>
                <a:t>共有された行動様式・思考様式を変えていくこと</a:t>
              </a:r>
            </a:p>
          </p:txBody>
        </p:sp>
        <p:sp>
          <p:nvSpPr>
            <p:cNvPr id="13350" name="AutoShape 38"/>
            <p:cNvSpPr>
              <a:spLocks noChangeArrowheads="1"/>
            </p:cNvSpPr>
            <p:nvPr/>
          </p:nvSpPr>
          <p:spPr bwMode="auto">
            <a:xfrm>
              <a:off x="2543" y="3515"/>
              <a:ext cx="449" cy="299"/>
            </a:xfrm>
            <a:prstGeom prst="rightArrow">
              <a:avLst>
                <a:gd name="adj1" fmla="val 50000"/>
                <a:gd name="adj2" fmla="val 37542"/>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grpSp>
      <p:grpSp>
        <p:nvGrpSpPr>
          <p:cNvPr id="13351" name="Group 39"/>
          <p:cNvGrpSpPr>
            <a:grpSpLocks/>
          </p:cNvGrpSpPr>
          <p:nvPr/>
        </p:nvGrpSpPr>
        <p:grpSpPr bwMode="auto">
          <a:xfrm>
            <a:off x="576263" y="6624639"/>
            <a:ext cx="8997950" cy="719137"/>
            <a:chOff x="363" y="4173"/>
            <a:chExt cx="5668" cy="453"/>
          </a:xfrm>
        </p:grpSpPr>
        <p:sp>
          <p:nvSpPr>
            <p:cNvPr id="13352" name="AutoShape 40"/>
            <p:cNvSpPr>
              <a:spLocks noChangeArrowheads="1"/>
            </p:cNvSpPr>
            <p:nvPr/>
          </p:nvSpPr>
          <p:spPr bwMode="auto">
            <a:xfrm>
              <a:off x="363" y="4173"/>
              <a:ext cx="5668" cy="453"/>
            </a:xfrm>
            <a:prstGeom prst="roundRect">
              <a:avLst>
                <a:gd name="adj" fmla="val 16667"/>
              </a:avLst>
            </a:prstGeom>
            <a:solidFill>
              <a:srgbClr val="FFFFFF"/>
            </a:solidFill>
            <a:ln w="3600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latin typeface="+mn-ea"/>
              </a:endParaRPr>
            </a:p>
          </p:txBody>
        </p:sp>
        <p:sp>
          <p:nvSpPr>
            <p:cNvPr id="13353" name="Text Box 41"/>
            <p:cNvSpPr txBox="1">
              <a:spLocks noChangeArrowheads="1"/>
            </p:cNvSpPr>
            <p:nvPr/>
          </p:nvSpPr>
          <p:spPr bwMode="auto">
            <a:xfrm>
              <a:off x="816" y="4218"/>
              <a:ext cx="5033" cy="3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rgbClr val="000000"/>
                  </a:solidFill>
                  <a:latin typeface="Arial" charset="0"/>
                  <a:ea typeface="TakaoPGothic" charset="0"/>
                  <a:cs typeface="TakaoPGothic" charset="0"/>
                </a:defRPr>
              </a:lvl9pPr>
            </a:lstStyle>
            <a:p>
              <a:pPr>
                <a:lnSpc>
                  <a:spcPct val="125000"/>
                </a:lnSpc>
              </a:pPr>
              <a:r>
                <a:rPr lang="ja-JP" altLang="ja-JP" sz="2400" dirty="0">
                  <a:latin typeface="+mn-ea"/>
                  <a:ea typeface="+mn-ea"/>
                  <a:cs typeface="メイリオ" pitchFamily="48" charset="0"/>
                </a:rPr>
                <a:t>どうすれば行動様式・思考様式を変えられるのか？？</a:t>
              </a:r>
            </a:p>
          </p:txBody>
        </p:sp>
      </p:gr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331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1334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133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133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スライド番号プレースホルダー 2"/>
          <p:cNvSpPr>
            <a:spLocks noGrp="1"/>
          </p:cNvSpPr>
          <p:nvPr>
            <p:ph type="sldNum" sz="quarter" idx="12"/>
          </p:nvPr>
        </p:nvSpPr>
        <p:spPr/>
        <p:txBody>
          <a:bodyPr/>
          <a:lstStyle/>
          <a:p>
            <a:fld id="{A2C55B05-3F4E-4579-8937-98ED201100C6}" type="slidenum">
              <a:rPr lang="en-US" altLang="ja-JP" smtClean="0"/>
              <a:pPr/>
              <a:t>5</a:t>
            </a:fld>
            <a:endParaRPr lang="en-US" altLang="ja-JP"/>
          </a:p>
        </p:txBody>
      </p:sp>
      <p:sp>
        <p:nvSpPr>
          <p:cNvPr id="14337" name="Rectangle 1"/>
          <p:cNvSpPr>
            <a:spLocks noGrp="1" noChangeArrowheads="1"/>
          </p:cNvSpPr>
          <p:nvPr>
            <p:ph type="title"/>
          </p:nvPr>
        </p:nvSpPr>
        <p:spPr/>
        <p:txBody>
          <a:bodyPr/>
          <a:lstStyle/>
          <a:p>
            <a:r>
              <a:rPr lang="ja-JP" altLang="ja-JP" smtClean="0"/>
              <a:t>課題への私のアプローチ</a:t>
            </a:r>
            <a:endParaRPr lang="ja-JP" altLang="ja-JP"/>
          </a:p>
        </p:txBody>
      </p:sp>
      <p:sp>
        <p:nvSpPr>
          <p:cNvPr id="14338" name="Text Box 2"/>
          <p:cNvSpPr txBox="1">
            <a:spLocks noChangeArrowheads="1"/>
          </p:cNvSpPr>
          <p:nvPr/>
        </p:nvSpPr>
        <p:spPr bwMode="auto">
          <a:xfrm>
            <a:off x="5688013" y="8812214"/>
            <a:ext cx="2471738" cy="474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人の内面にあるもの</a:t>
            </a:r>
          </a:p>
        </p:txBody>
      </p:sp>
      <p:sp>
        <p:nvSpPr>
          <p:cNvPr id="14339" name="Text Box 3"/>
          <p:cNvSpPr txBox="1">
            <a:spLocks noChangeArrowheads="1"/>
          </p:cNvSpPr>
          <p:nvPr/>
        </p:nvSpPr>
        <p:spPr bwMode="auto">
          <a:xfrm>
            <a:off x="6191250" y="9315450"/>
            <a:ext cx="2471738" cy="112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その時々の目的・目標</a:t>
            </a:r>
          </a:p>
          <a:p>
            <a:pPr>
              <a:lnSpc>
                <a:spcPct val="125000"/>
              </a:lnSpc>
            </a:pPr>
            <a:r>
              <a:rPr lang="ja-JP" altLang="ja-JP">
                <a:latin typeface="メイリオ" pitchFamily="48" charset="0"/>
                <a:ea typeface="ＭＳ Ｐゴシック" charset="-128"/>
                <a:cs typeface="メイリオ" pitchFamily="48" charset="0"/>
              </a:rPr>
              <a:t>メンタルモデル</a:t>
            </a:r>
          </a:p>
          <a:p>
            <a:pPr>
              <a:lnSpc>
                <a:spcPct val="125000"/>
              </a:lnSpc>
            </a:pPr>
            <a:r>
              <a:rPr lang="ja-JP" altLang="ja-JP">
                <a:latin typeface="メイリオ" pitchFamily="48" charset="0"/>
                <a:ea typeface="ＭＳ Ｐゴシック" charset="-128"/>
                <a:cs typeface="メイリオ" pitchFamily="48" charset="0"/>
              </a:rPr>
              <a:t>世界観　・・・</a:t>
            </a:r>
          </a:p>
        </p:txBody>
      </p:sp>
      <p:sp>
        <p:nvSpPr>
          <p:cNvPr id="14340" name="Text Box 4"/>
          <p:cNvSpPr txBox="1">
            <a:spLocks noChangeArrowheads="1"/>
          </p:cNvSpPr>
          <p:nvPr/>
        </p:nvSpPr>
        <p:spPr bwMode="auto">
          <a:xfrm>
            <a:off x="10175875" y="8783639"/>
            <a:ext cx="2725738" cy="474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その時々の環境・状況</a:t>
            </a:r>
          </a:p>
        </p:txBody>
      </p:sp>
      <p:sp>
        <p:nvSpPr>
          <p:cNvPr id="14341" name="Text Box 5"/>
          <p:cNvSpPr txBox="1">
            <a:spLocks noChangeArrowheads="1"/>
          </p:cNvSpPr>
          <p:nvPr/>
        </p:nvSpPr>
        <p:spPr bwMode="auto">
          <a:xfrm>
            <a:off x="10679113" y="9315450"/>
            <a:ext cx="2471738" cy="112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モノの配置</a:t>
            </a:r>
          </a:p>
          <a:p>
            <a:pPr>
              <a:lnSpc>
                <a:spcPct val="125000"/>
              </a:lnSpc>
            </a:pPr>
            <a:r>
              <a:rPr lang="ja-JP" altLang="ja-JP">
                <a:latin typeface="メイリオ" pitchFamily="48" charset="0"/>
                <a:ea typeface="ＭＳ Ｐゴシック" charset="-128"/>
                <a:cs typeface="メイリオ" pitchFamily="48" charset="0"/>
              </a:rPr>
              <a:t>情報の配置</a:t>
            </a:r>
          </a:p>
          <a:p>
            <a:pPr>
              <a:lnSpc>
                <a:spcPct val="125000"/>
              </a:lnSpc>
            </a:pPr>
            <a:endParaRPr lang="en-US" altLang="ja-JP">
              <a:latin typeface="メイリオ" pitchFamily="48" charset="0"/>
              <a:cs typeface="メイリオ" pitchFamily="48" charset="0"/>
            </a:endParaRPr>
          </a:p>
        </p:txBody>
      </p:sp>
      <p:sp>
        <p:nvSpPr>
          <p:cNvPr id="14342" name="Line 6"/>
          <p:cNvSpPr>
            <a:spLocks noChangeShapeType="1"/>
          </p:cNvSpPr>
          <p:nvPr/>
        </p:nvSpPr>
        <p:spPr bwMode="auto">
          <a:xfrm>
            <a:off x="10367963" y="4319588"/>
            <a:ext cx="1079500" cy="1587"/>
          </a:xfrm>
          <a:prstGeom prst="line">
            <a:avLst/>
          </a:prstGeom>
          <a:noFill/>
          <a:ln w="9525" cap="flat">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30" tIns="45716" rIns="91430" bIns="45716"/>
          <a:lstStyle/>
          <a:p>
            <a:endParaRPr lang="ja-JP" altLang="en-US"/>
          </a:p>
        </p:txBody>
      </p:sp>
      <p:sp>
        <p:nvSpPr>
          <p:cNvPr id="14343" name="Text Box 7"/>
          <p:cNvSpPr txBox="1">
            <a:spLocks noChangeArrowheads="1"/>
          </p:cNvSpPr>
          <p:nvPr/>
        </p:nvSpPr>
        <p:spPr bwMode="auto">
          <a:xfrm>
            <a:off x="11304588" y="3887789"/>
            <a:ext cx="2808288" cy="1690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60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r>
              <a:rPr lang="ja-JP" altLang="ja-JP">
                <a:ea typeface="ＭＳ Ｐゴシック" charset="-128"/>
              </a:rPr>
              <a:t>環境に埋め込まれているものと内面とが整合しているスクラムを組んでいる</a:t>
            </a:r>
          </a:p>
          <a:p>
            <a:r>
              <a:rPr lang="en-US" altLang="ja-JP"/>
              <a:t>→</a:t>
            </a:r>
          </a:p>
          <a:p>
            <a:r>
              <a:rPr lang="ja-JP" altLang="ja-JP">
                <a:ea typeface="ＭＳ Ｐゴシック" charset="-128"/>
              </a:rPr>
              <a:t>　埋め込まれているものが変われば、</a:t>
            </a:r>
          </a:p>
        </p:txBody>
      </p:sp>
      <p:sp>
        <p:nvSpPr>
          <p:cNvPr id="14344" name="Text Box 8"/>
          <p:cNvSpPr txBox="1">
            <a:spLocks noChangeArrowheads="1"/>
          </p:cNvSpPr>
          <p:nvPr/>
        </p:nvSpPr>
        <p:spPr bwMode="auto">
          <a:xfrm>
            <a:off x="3311525" y="-1144588"/>
            <a:ext cx="7850188" cy="928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9pPr>
          </a:lstStyle>
          <a:p>
            <a:pPr>
              <a:lnSpc>
                <a:spcPct val="125000"/>
              </a:lnSpc>
            </a:pPr>
            <a:r>
              <a:rPr lang="ja-JP" altLang="ja-JP" sz="2200">
                <a:latin typeface="メイリオ" pitchFamily="48" charset="0"/>
                <a:ea typeface="ＭＳ Ｐゴシック" charset="-128"/>
                <a:cs typeface="メイリオ" pitchFamily="48" charset="0"/>
              </a:rPr>
              <a:t>人の行動・思考はその時々の社会的・物理的環境とその人が内面にもつ世界観との相互作用で生まれてくる</a:t>
            </a:r>
          </a:p>
        </p:txBody>
      </p:sp>
      <p:sp>
        <p:nvSpPr>
          <p:cNvPr id="14345" name="Text Box 9"/>
          <p:cNvSpPr txBox="1">
            <a:spLocks noChangeArrowheads="1"/>
          </p:cNvSpPr>
          <p:nvPr/>
        </p:nvSpPr>
        <p:spPr bwMode="auto">
          <a:xfrm>
            <a:off x="-8783638" y="3600451"/>
            <a:ext cx="3600450" cy="608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メイリオ" pitchFamily="48" charset="0"/>
                <a:ea typeface="ＭＳ Ｐゴシック" charset="-128"/>
                <a:cs typeface="メイリオ" pitchFamily="48" charset="0"/>
              </a:rPr>
              <a:t>社会学の考え方に着目</a:t>
            </a:r>
          </a:p>
        </p:txBody>
      </p:sp>
      <p:sp>
        <p:nvSpPr>
          <p:cNvPr id="14346" name="Text Box 10"/>
          <p:cNvSpPr txBox="1">
            <a:spLocks noChangeArrowheads="1"/>
          </p:cNvSpPr>
          <p:nvPr/>
        </p:nvSpPr>
        <p:spPr bwMode="auto">
          <a:xfrm>
            <a:off x="-8567738" y="4176713"/>
            <a:ext cx="8207375" cy="146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9pPr>
          </a:lstStyle>
          <a:p>
            <a:pPr>
              <a:lnSpc>
                <a:spcPct val="125000"/>
              </a:lnSpc>
            </a:pPr>
            <a:endParaRPr lang="en-US" altLang="ja-JP" sz="2400">
              <a:latin typeface="メイリオ" pitchFamily="48" charset="0"/>
              <a:cs typeface="メイリオ" pitchFamily="48" charset="0"/>
            </a:endParaRPr>
          </a:p>
          <a:p>
            <a:pPr>
              <a:lnSpc>
                <a:spcPct val="125000"/>
              </a:lnSpc>
            </a:pPr>
            <a:r>
              <a:rPr lang="ja-JP" altLang="ja-JP" sz="2400">
                <a:latin typeface="メイリオ" pitchFamily="48" charset="0"/>
                <a:ea typeface="ＭＳ Ｐゴシック" charset="-128"/>
                <a:cs typeface="メイリオ" pitchFamily="48" charset="0"/>
              </a:rPr>
              <a:t>様式化された行動や思考は、その様式がその状況・環境とその人に内在するものに対して適応したものである</a:t>
            </a:r>
          </a:p>
        </p:txBody>
      </p:sp>
      <p:sp>
        <p:nvSpPr>
          <p:cNvPr id="14347" name="Text Box 11"/>
          <p:cNvSpPr txBox="1">
            <a:spLocks noChangeArrowheads="1"/>
          </p:cNvSpPr>
          <p:nvPr/>
        </p:nvSpPr>
        <p:spPr bwMode="auto">
          <a:xfrm>
            <a:off x="10439400" y="2239963"/>
            <a:ext cx="7920038"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9pPr>
          </a:lstStyle>
          <a:p>
            <a:pPr>
              <a:lnSpc>
                <a:spcPct val="125000"/>
              </a:lnSpc>
            </a:pPr>
            <a:r>
              <a:rPr lang="ja-JP" altLang="ja-JP" sz="2200">
                <a:latin typeface="メイリオ" pitchFamily="48" charset="0"/>
                <a:ea typeface="ＭＳ Ｐゴシック" charset="-128"/>
                <a:cs typeface="メイリオ" pitchFamily="48" charset="0"/>
              </a:rPr>
              <a:t>人の行動・思考は人が知覚・認知した社会的・物理的環境とその人に内在する価値観との相互作用で生まれてくる</a:t>
            </a:r>
          </a:p>
        </p:txBody>
      </p:sp>
      <p:sp>
        <p:nvSpPr>
          <p:cNvPr id="14348" name="Text Box 12"/>
          <p:cNvSpPr txBox="1">
            <a:spLocks noChangeArrowheads="1"/>
          </p:cNvSpPr>
          <p:nvPr/>
        </p:nvSpPr>
        <p:spPr bwMode="auto">
          <a:xfrm>
            <a:off x="936625" y="3517900"/>
            <a:ext cx="8280400" cy="1420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9pPr>
          </a:lstStyle>
          <a:p>
            <a:pPr>
              <a:lnSpc>
                <a:spcPct val="125000"/>
              </a:lnSpc>
            </a:pPr>
            <a:r>
              <a:rPr lang="ja-JP" altLang="ja-JP" dirty="0">
                <a:latin typeface="+mn-ea"/>
                <a:ea typeface="+mn-ea"/>
                <a:cs typeface="メイリオ" pitchFamily="48" charset="0"/>
              </a:rPr>
              <a:t>行動・思考様式はその人が日常的に接する</a:t>
            </a:r>
            <a:r>
              <a:rPr lang="ja-JP" altLang="ja-JP" dirty="0">
                <a:solidFill>
                  <a:srgbClr val="C5000B"/>
                </a:solidFill>
                <a:latin typeface="+mn-ea"/>
                <a:ea typeface="+mn-ea"/>
                <a:cs typeface="メイリオ" pitchFamily="48" charset="0"/>
              </a:rPr>
              <a:t>社会的・道具的環境</a:t>
            </a:r>
            <a:r>
              <a:rPr lang="ja-JP" altLang="ja-JP" dirty="0">
                <a:latin typeface="+mn-ea"/>
                <a:ea typeface="+mn-ea"/>
                <a:cs typeface="メイリオ" pitchFamily="48" charset="0"/>
              </a:rPr>
              <a:t>とその人の価値観・世界観とが</a:t>
            </a:r>
            <a:r>
              <a:rPr lang="ja-JP" altLang="ja-JP" dirty="0">
                <a:solidFill>
                  <a:srgbClr val="C5000B"/>
                </a:solidFill>
                <a:latin typeface="+mn-ea"/>
                <a:ea typeface="+mn-ea"/>
                <a:cs typeface="メイリオ" pitchFamily="48" charset="0"/>
              </a:rPr>
              <a:t>適応</a:t>
            </a:r>
            <a:r>
              <a:rPr lang="ja-JP" altLang="ja-JP" dirty="0">
                <a:latin typeface="+mn-ea"/>
                <a:ea typeface="+mn-ea"/>
                <a:cs typeface="メイリオ" pitchFamily="48" charset="0"/>
              </a:rPr>
              <a:t>したものとして形成される</a:t>
            </a:r>
          </a:p>
          <a:p>
            <a:pPr>
              <a:lnSpc>
                <a:spcPct val="125000"/>
              </a:lnSpc>
              <a:spcBef>
                <a:spcPts val="850"/>
              </a:spcBef>
            </a:pPr>
            <a:r>
              <a:rPr lang="ja-JP" altLang="ja-JP" dirty="0">
                <a:latin typeface="+mn-ea"/>
                <a:ea typeface="+mn-ea"/>
                <a:cs typeface="メイリオ" pitchFamily="48" charset="0"/>
              </a:rPr>
              <a:t>（行動・思考様式はその場の環境・状況に</a:t>
            </a:r>
            <a:r>
              <a:rPr lang="ja-JP" altLang="ja-JP" dirty="0">
                <a:solidFill>
                  <a:srgbClr val="C5000B"/>
                </a:solidFill>
                <a:latin typeface="+mn-ea"/>
                <a:ea typeface="+mn-ea"/>
                <a:cs typeface="メイリオ" pitchFamily="48" charset="0"/>
              </a:rPr>
              <a:t>「埋め込まれて」</a:t>
            </a:r>
            <a:r>
              <a:rPr lang="ja-JP" altLang="ja-JP" dirty="0">
                <a:latin typeface="+mn-ea"/>
                <a:ea typeface="+mn-ea"/>
                <a:cs typeface="メイリオ" pitchFamily="48" charset="0"/>
              </a:rPr>
              <a:t>いる）</a:t>
            </a:r>
          </a:p>
        </p:txBody>
      </p:sp>
      <p:sp>
        <p:nvSpPr>
          <p:cNvPr id="14349" name="AutoShape 13"/>
          <p:cNvSpPr>
            <a:spLocks noChangeArrowheads="1"/>
          </p:cNvSpPr>
          <p:nvPr/>
        </p:nvSpPr>
        <p:spPr bwMode="auto">
          <a:xfrm>
            <a:off x="431800" y="2916240"/>
            <a:ext cx="5327650" cy="638175"/>
          </a:xfrm>
          <a:prstGeom prst="roundRect">
            <a:avLst>
              <a:gd name="adj" fmla="val 16667"/>
            </a:avLst>
          </a:prstGeom>
          <a:solidFill>
            <a:srgbClr val="FFFFFF"/>
          </a:solidFill>
          <a:ln>
            <a:noFill/>
          </a:ln>
          <a:effectLst/>
          <a:extLst>
            <a:ext uri="{91240B29-F687-4F45-9708-019B960494DF}">
              <a14:hiddenLine xmlns:a14="http://schemas.microsoft.com/office/drawing/2010/main" w="36000" cap="flat">
                <a:solidFill>
                  <a:srgbClr val="FF950E"/>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7989" tIns="62993" rIns="107989" bIns="62993" anchor="ctr"/>
          <a:lstStyle>
            <a:lvl1pPr>
              <a:tabLst>
                <a:tab pos="449263" algn="l"/>
                <a:tab pos="898525" algn="l"/>
                <a:tab pos="1347788" algn="l"/>
                <a:tab pos="1797050" algn="l"/>
                <a:tab pos="2246313" algn="l"/>
                <a:tab pos="2695575" algn="l"/>
                <a:tab pos="3144838" algn="l"/>
                <a:tab pos="3594100" algn="l"/>
                <a:tab pos="4043363" algn="l"/>
                <a:tab pos="4492625" algn="l"/>
                <a:tab pos="494188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mn-ea"/>
                <a:ea typeface="+mn-ea"/>
                <a:cs typeface="メイリオ" pitchFamily="48" charset="0"/>
              </a:rPr>
              <a:t>社会学の捉え方</a:t>
            </a:r>
            <a:r>
              <a:rPr lang="ja-JP" altLang="ja-JP">
                <a:latin typeface="+mn-ea"/>
                <a:ea typeface="+mn-ea"/>
                <a:cs typeface="メイリオ" pitchFamily="48" charset="0"/>
              </a:rPr>
              <a:t>（状況論・活動理論）</a:t>
            </a:r>
          </a:p>
        </p:txBody>
      </p:sp>
      <p:sp>
        <p:nvSpPr>
          <p:cNvPr id="14350" name="AutoShape 14"/>
          <p:cNvSpPr>
            <a:spLocks noChangeArrowheads="1"/>
          </p:cNvSpPr>
          <p:nvPr/>
        </p:nvSpPr>
        <p:spPr bwMode="auto">
          <a:xfrm>
            <a:off x="576263" y="5543551"/>
            <a:ext cx="8928100" cy="1917700"/>
          </a:xfrm>
          <a:prstGeom prst="roundRect">
            <a:avLst>
              <a:gd name="adj" fmla="val 16667"/>
            </a:avLst>
          </a:prstGeom>
          <a:solidFill>
            <a:srgbClr val="FFFFFF"/>
          </a:solidFill>
          <a:ln w="3600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4351" name="Text Box 15"/>
          <p:cNvSpPr txBox="1">
            <a:spLocks noChangeArrowheads="1"/>
          </p:cNvSpPr>
          <p:nvPr/>
        </p:nvSpPr>
        <p:spPr bwMode="auto">
          <a:xfrm>
            <a:off x="-2592388" y="7978775"/>
            <a:ext cx="2471738"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情報通信技術の応用</a:t>
            </a:r>
          </a:p>
        </p:txBody>
      </p:sp>
      <p:sp>
        <p:nvSpPr>
          <p:cNvPr id="14352" name="Text Box 16"/>
          <p:cNvSpPr txBox="1">
            <a:spLocks noChangeArrowheads="1"/>
          </p:cNvSpPr>
          <p:nvPr/>
        </p:nvSpPr>
        <p:spPr bwMode="auto">
          <a:xfrm>
            <a:off x="-2592387" y="8453438"/>
            <a:ext cx="3695701" cy="474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情報システムデザインの工夫</a:t>
            </a:r>
          </a:p>
        </p:txBody>
      </p:sp>
      <p:sp>
        <p:nvSpPr>
          <p:cNvPr id="14353" name="Text Box 17"/>
          <p:cNvSpPr txBox="1">
            <a:spLocks noChangeArrowheads="1"/>
          </p:cNvSpPr>
          <p:nvPr/>
        </p:nvSpPr>
        <p:spPr bwMode="auto">
          <a:xfrm>
            <a:off x="792163" y="5688013"/>
            <a:ext cx="5975350" cy="1008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メイリオ" pitchFamily="48" charset="0"/>
                <a:ea typeface="ＭＳ Ｐゴシック" charset="-128"/>
                <a:cs typeface="メイリオ" pitchFamily="48" charset="0"/>
              </a:rPr>
              <a:t>日常的に利用する情報システムのデザイン</a:t>
            </a:r>
          </a:p>
          <a:p>
            <a:pPr>
              <a:lnSpc>
                <a:spcPct val="125000"/>
              </a:lnSpc>
            </a:pPr>
            <a:r>
              <a:rPr lang="ja-JP" altLang="ja-JP" sz="2400">
                <a:latin typeface="メイリオ" pitchFamily="48" charset="0"/>
                <a:ea typeface="ＭＳ Ｐゴシック" charset="-128"/>
                <a:cs typeface="メイリオ" pitchFamily="48" charset="0"/>
              </a:rPr>
              <a:t>日常の職務場面の「場」の情報デザイン</a:t>
            </a:r>
          </a:p>
        </p:txBody>
      </p:sp>
      <p:sp>
        <p:nvSpPr>
          <p:cNvPr id="14354" name="AutoShape 18"/>
          <p:cNvSpPr>
            <a:spLocks noChangeArrowheads="1"/>
          </p:cNvSpPr>
          <p:nvPr/>
        </p:nvSpPr>
        <p:spPr bwMode="auto">
          <a:xfrm>
            <a:off x="4392614" y="5111751"/>
            <a:ext cx="1368425" cy="360363"/>
          </a:xfrm>
          <a:prstGeom prst="downArrow">
            <a:avLst>
              <a:gd name="adj1" fmla="val 61333"/>
              <a:gd name="adj2" fmla="val 42361"/>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4355" name="Text Box 19"/>
          <p:cNvSpPr txBox="1">
            <a:spLocks noChangeArrowheads="1"/>
          </p:cNvSpPr>
          <p:nvPr/>
        </p:nvSpPr>
        <p:spPr bwMode="auto">
          <a:xfrm>
            <a:off x="2592388" y="6840539"/>
            <a:ext cx="6529388"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メイリオ" pitchFamily="48" charset="0"/>
                <a:ea typeface="ＭＳ Ｐゴシック" charset="-128"/>
                <a:cs typeface="メイリオ" pitchFamily="48" charset="0"/>
              </a:rPr>
              <a:t>行動・思考様式を変えられるのではないか？</a:t>
            </a:r>
          </a:p>
        </p:txBody>
      </p:sp>
      <p:sp>
        <p:nvSpPr>
          <p:cNvPr id="14356" name="Text Box 20"/>
          <p:cNvSpPr txBox="1">
            <a:spLocks noChangeArrowheads="1"/>
          </p:cNvSpPr>
          <p:nvPr/>
        </p:nvSpPr>
        <p:spPr bwMode="auto">
          <a:xfrm>
            <a:off x="6918325" y="5894388"/>
            <a:ext cx="200977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メイリオ" pitchFamily="48" charset="0"/>
                <a:ea typeface="ＭＳ Ｐゴシック" charset="-128"/>
                <a:cs typeface="メイリオ" pitchFamily="48" charset="0"/>
              </a:rPr>
              <a:t>を工夫すれば</a:t>
            </a:r>
          </a:p>
        </p:txBody>
      </p:sp>
      <p:sp>
        <p:nvSpPr>
          <p:cNvPr id="14357" name="AutoShape 21"/>
          <p:cNvSpPr>
            <a:spLocks/>
          </p:cNvSpPr>
          <p:nvPr/>
        </p:nvSpPr>
        <p:spPr bwMode="auto">
          <a:xfrm>
            <a:off x="6767512" y="5759451"/>
            <a:ext cx="144463" cy="792163"/>
          </a:xfrm>
          <a:prstGeom prst="rightBrace">
            <a:avLst>
              <a:gd name="adj1" fmla="val 45696"/>
              <a:gd name="adj2" fmla="val 50000"/>
            </a:avLst>
          </a:prstGeom>
          <a:noFill/>
          <a:ln w="9525"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4358" name="AutoShape 22"/>
          <p:cNvSpPr>
            <a:spLocks noChangeArrowheads="1"/>
          </p:cNvSpPr>
          <p:nvPr/>
        </p:nvSpPr>
        <p:spPr bwMode="auto">
          <a:xfrm>
            <a:off x="431801" y="1331914"/>
            <a:ext cx="6767513" cy="638175"/>
          </a:xfrm>
          <a:prstGeom prst="roundRect">
            <a:avLst>
              <a:gd name="adj" fmla="val 16667"/>
            </a:avLst>
          </a:prstGeom>
          <a:solidFill>
            <a:srgbClr val="FFFFFF"/>
          </a:solidFill>
          <a:ln>
            <a:noFill/>
          </a:ln>
          <a:effectLst/>
          <a:extLst>
            <a:ext uri="{91240B29-F687-4F45-9708-019B960494DF}">
              <a14:hiddenLine xmlns:a14="http://schemas.microsoft.com/office/drawing/2010/main" w="36000" cap="flat">
                <a:solidFill>
                  <a:srgbClr val="FF950E"/>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7989" tIns="62993" rIns="107989" bIns="62993" anchor="ctr"/>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mn-ea"/>
                <a:ea typeface="+mn-ea"/>
                <a:cs typeface="メイリオ" pitchFamily="48" charset="0"/>
              </a:rPr>
              <a:t>心理学の捉え方</a:t>
            </a:r>
            <a:r>
              <a:rPr lang="ja-JP" altLang="ja-JP">
                <a:latin typeface="+mn-ea"/>
                <a:ea typeface="+mn-ea"/>
                <a:cs typeface="メイリオ" pitchFamily="48" charset="0"/>
              </a:rPr>
              <a:t>（認知心理学・情報処理心理学）</a:t>
            </a:r>
          </a:p>
        </p:txBody>
      </p:sp>
      <p:sp>
        <p:nvSpPr>
          <p:cNvPr id="14359" name="Text Box 23"/>
          <p:cNvSpPr txBox="1">
            <a:spLocks noChangeArrowheads="1"/>
          </p:cNvSpPr>
          <p:nvPr/>
        </p:nvSpPr>
        <p:spPr bwMode="auto">
          <a:xfrm>
            <a:off x="936625" y="1898650"/>
            <a:ext cx="8280400" cy="1420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9pPr>
          </a:lstStyle>
          <a:p>
            <a:pPr>
              <a:lnSpc>
                <a:spcPct val="125000"/>
              </a:lnSpc>
            </a:pPr>
            <a:r>
              <a:rPr lang="ja-JP" altLang="ja-JP">
                <a:latin typeface="+mn-ea"/>
                <a:ea typeface="+mn-ea"/>
                <a:cs typeface="メイリオ" pitchFamily="48" charset="0"/>
              </a:rPr>
              <a:t>人は知覚器官を通じて</a:t>
            </a:r>
            <a:r>
              <a:rPr lang="ja-JP" altLang="ja-JP">
                <a:solidFill>
                  <a:srgbClr val="FF3333"/>
                </a:solidFill>
                <a:latin typeface="+mn-ea"/>
                <a:ea typeface="+mn-ea"/>
                <a:cs typeface="メイリオ" pitchFamily="48" charset="0"/>
              </a:rPr>
              <a:t>外部の情報</a:t>
            </a:r>
            <a:r>
              <a:rPr lang="ja-JP" altLang="ja-JP">
                <a:latin typeface="+mn-ea"/>
                <a:ea typeface="+mn-ea"/>
                <a:cs typeface="メイリオ" pitchFamily="48" charset="0"/>
              </a:rPr>
              <a:t>を取得し、自身の記憶と結びつけながら状況を認知し、メンタルモデルを築いて行動している</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2"/>
          <p:cNvSpPr>
            <a:spLocks noGrp="1"/>
          </p:cNvSpPr>
          <p:nvPr>
            <p:ph type="sldNum" sz="quarter" idx="12"/>
          </p:nvPr>
        </p:nvSpPr>
        <p:spPr/>
        <p:txBody>
          <a:bodyPr/>
          <a:lstStyle/>
          <a:p>
            <a:fld id="{0B4DCD85-522F-4FD1-B49F-7908108AB91A}" type="slidenum">
              <a:rPr lang="en-US" altLang="ja-JP" smtClean="0"/>
              <a:pPr/>
              <a:t>6</a:t>
            </a:fld>
            <a:endParaRPr lang="en-US" altLang="ja-JP"/>
          </a:p>
        </p:txBody>
      </p:sp>
      <p:sp>
        <p:nvSpPr>
          <p:cNvPr id="15367" name="Rectangle 7"/>
          <p:cNvSpPr>
            <a:spLocks noGrp="1" noChangeArrowheads="1"/>
          </p:cNvSpPr>
          <p:nvPr>
            <p:ph type="title"/>
          </p:nvPr>
        </p:nvSpPr>
        <p:spPr/>
        <p:txBody>
          <a:bodyPr/>
          <a:lstStyle/>
          <a:p>
            <a:r>
              <a:rPr lang="ja-JP" altLang="ja-JP" dirty="0" smtClean="0"/>
              <a:t>研究の目的</a:t>
            </a:r>
            <a:endParaRPr lang="ja-JP" altLang="ja-JP" dirty="0"/>
          </a:p>
        </p:txBody>
      </p:sp>
      <p:sp>
        <p:nvSpPr>
          <p:cNvPr id="15361" name="AutoShape 1"/>
          <p:cNvSpPr>
            <a:spLocks noChangeArrowheads="1"/>
          </p:cNvSpPr>
          <p:nvPr/>
        </p:nvSpPr>
        <p:spPr bwMode="auto">
          <a:xfrm>
            <a:off x="360362" y="1563689"/>
            <a:ext cx="9288463" cy="3260725"/>
          </a:xfrm>
          <a:prstGeom prst="roundRect">
            <a:avLst>
              <a:gd name="adj" fmla="val 16667"/>
            </a:avLst>
          </a:prstGeom>
          <a:solidFill>
            <a:srgbClr val="FFFFFF"/>
          </a:solidFill>
          <a:ln w="3600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5362" name="Rectangle 2"/>
          <p:cNvSpPr>
            <a:spLocks noChangeArrowheads="1"/>
          </p:cNvSpPr>
          <p:nvPr/>
        </p:nvSpPr>
        <p:spPr bwMode="auto">
          <a:xfrm>
            <a:off x="10396537" y="1533525"/>
            <a:ext cx="8253413" cy="5132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9pPr>
          </a:lstStyle>
          <a:p>
            <a:pPr>
              <a:lnSpc>
                <a:spcPct val="100000"/>
              </a:lnSpc>
            </a:pPr>
            <a:r>
              <a:rPr lang="ja-JP" altLang="ja-JP">
                <a:latin typeface="Meiryo UI" charset="0"/>
                <a:ea typeface="ＭＳ Ｐゴシック" charset="-128"/>
                <a:cs typeface="Meiryo UI" charset="0"/>
              </a:rPr>
              <a:t>組織経営への情報通信技術や情報システム技術の新たな展開として、</a:t>
            </a:r>
          </a:p>
          <a:p>
            <a:pPr>
              <a:lnSpc>
                <a:spcPct val="100000"/>
              </a:lnSpc>
            </a:pPr>
            <a:endParaRPr lang="en-US" altLang="ja-JP">
              <a:latin typeface="Meiryo UI" charset="0"/>
              <a:cs typeface="Meiryo UI" charset="0"/>
            </a:endParaRPr>
          </a:p>
          <a:p>
            <a:pPr>
              <a:lnSpc>
                <a:spcPct val="100000"/>
              </a:lnSpc>
            </a:pPr>
            <a:endParaRPr lang="en-US" altLang="ja-JP">
              <a:latin typeface="Meiryo UI" charset="0"/>
              <a:cs typeface="Meiryo UI" charset="0"/>
            </a:endParaRPr>
          </a:p>
          <a:p>
            <a:pPr>
              <a:lnSpc>
                <a:spcPct val="100000"/>
              </a:lnSpc>
            </a:pPr>
            <a:endParaRPr lang="en-US" altLang="ja-JP">
              <a:latin typeface="Meiryo UI" charset="0"/>
              <a:cs typeface="Meiryo UI" charset="0"/>
            </a:endParaRPr>
          </a:p>
          <a:p>
            <a:pPr>
              <a:lnSpc>
                <a:spcPct val="100000"/>
              </a:lnSpc>
            </a:pPr>
            <a:r>
              <a:rPr lang="ja-JP" altLang="ja-JP">
                <a:latin typeface="Meiryo UI" charset="0"/>
                <a:ea typeface="ＭＳ Ｐゴシック" charset="-128"/>
                <a:cs typeface="Meiryo UI" charset="0"/>
              </a:rPr>
              <a:t>ある行動を強制しようとしている」という抵抗感を持たせることなく行動を変容させたり、習慣化させたりできるように、心理学や社会学の知見を参考にしながら、対象となる人が利用する情報システムや日常生活を送っている場のデザイン（コンテンツ、インタフェース、情報の配置の仕方、システムの運用方法、さらには情報との接触を促すような文脈造りなど）を工夫する、ということを方法検討の基本方針としていて、被験者実験によるアイデアの効果検証や、現場への参与観察、インタビューあるいは質問紙などのフィールド調査を通じて、目的とする行動を促すための情報システムや場のデザインのあり方についての提案を行なう、ということを研究の方法論としている</a:t>
            </a:r>
          </a:p>
        </p:txBody>
      </p:sp>
      <p:sp>
        <p:nvSpPr>
          <p:cNvPr id="15363" name="Rectangle 3"/>
          <p:cNvSpPr>
            <a:spLocks noChangeArrowheads="1"/>
          </p:cNvSpPr>
          <p:nvPr/>
        </p:nvSpPr>
        <p:spPr bwMode="auto">
          <a:xfrm>
            <a:off x="317500" y="7696200"/>
            <a:ext cx="7856538" cy="1536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9pPr>
          </a:lstStyle>
          <a:p>
            <a:pPr>
              <a:lnSpc>
                <a:spcPct val="100000"/>
              </a:lnSpc>
            </a:pPr>
            <a:r>
              <a:rPr lang="ja-JP" altLang="ja-JP">
                <a:latin typeface="Meiryo UI" charset="0"/>
                <a:ea typeface="ＭＳ Ｐゴシック" charset="-128"/>
                <a:cs typeface="Meiryo UI" charset="0"/>
              </a:rPr>
              <a:t>デザインの工夫・・・</a:t>
            </a:r>
          </a:p>
          <a:p>
            <a:pPr>
              <a:lnSpc>
                <a:spcPct val="100000"/>
              </a:lnSpc>
            </a:pPr>
            <a:endParaRPr lang="en-US" altLang="ja-JP">
              <a:latin typeface="Meiryo UI" charset="0"/>
              <a:cs typeface="Meiryo UI" charset="0"/>
            </a:endParaRPr>
          </a:p>
          <a:p>
            <a:pPr>
              <a:lnSpc>
                <a:spcPct val="100000"/>
              </a:lnSpc>
            </a:pPr>
            <a:endParaRPr lang="en-US" altLang="ja-JP">
              <a:latin typeface="Meiryo UI" charset="0"/>
              <a:cs typeface="Meiryo UI" charset="0"/>
            </a:endParaRPr>
          </a:p>
        </p:txBody>
      </p:sp>
      <p:sp>
        <p:nvSpPr>
          <p:cNvPr id="15364" name="Rectangle 4"/>
          <p:cNvSpPr>
            <a:spLocks noChangeArrowheads="1"/>
          </p:cNvSpPr>
          <p:nvPr/>
        </p:nvSpPr>
        <p:spPr bwMode="auto">
          <a:xfrm>
            <a:off x="817562" y="-1671638"/>
            <a:ext cx="8253413" cy="138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charset="0"/>
                <a:ea typeface="TakaoPGothic" charset="0"/>
                <a:cs typeface="TakaoPGothic" charset="0"/>
              </a:defRPr>
            </a:lvl9pPr>
          </a:lstStyle>
          <a:p>
            <a:pPr>
              <a:lnSpc>
                <a:spcPct val="150000"/>
              </a:lnSpc>
            </a:pPr>
            <a:r>
              <a:rPr lang="ja-JP" altLang="ja-JP" sz="2400">
                <a:latin typeface="メイリオ" pitchFamily="48" charset="0"/>
                <a:ea typeface="ＭＳ Ｐゴシック" charset="-128"/>
                <a:cs typeface="メイリオ" pitchFamily="48" charset="0"/>
              </a:rPr>
              <a:t>組織のメンバが日頃利用する情報システムや日常生活を送っている場の情報環境のデザインを工夫することを通して、組織のメンバの行動様式や思考様式の変革を促す</a:t>
            </a:r>
          </a:p>
        </p:txBody>
      </p:sp>
      <p:sp>
        <p:nvSpPr>
          <p:cNvPr id="15365" name="Rectangle 5"/>
          <p:cNvSpPr>
            <a:spLocks noChangeArrowheads="1"/>
          </p:cNvSpPr>
          <p:nvPr/>
        </p:nvSpPr>
        <p:spPr bwMode="auto">
          <a:xfrm>
            <a:off x="1111250" y="9551988"/>
            <a:ext cx="7856538" cy="817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9pPr>
          </a:lstStyle>
          <a:p>
            <a:pPr>
              <a:lnSpc>
                <a:spcPct val="100000"/>
              </a:lnSpc>
            </a:pPr>
            <a:endParaRPr lang="en-US" altLang="ja-JP"/>
          </a:p>
          <a:p>
            <a:pPr>
              <a:lnSpc>
                <a:spcPct val="100000"/>
              </a:lnSpc>
            </a:pPr>
            <a:endParaRPr lang="en-US" altLang="ja-JP"/>
          </a:p>
        </p:txBody>
      </p:sp>
      <p:sp>
        <p:nvSpPr>
          <p:cNvPr id="15366" name="Rectangle 6"/>
          <p:cNvSpPr>
            <a:spLocks noChangeArrowheads="1"/>
          </p:cNvSpPr>
          <p:nvPr/>
        </p:nvSpPr>
        <p:spPr bwMode="auto">
          <a:xfrm>
            <a:off x="411164" y="9082088"/>
            <a:ext cx="7762875" cy="2255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Lst>
              <a:defRPr>
                <a:solidFill>
                  <a:srgbClr val="000000"/>
                </a:solidFill>
                <a:latin typeface="Arial" charset="0"/>
                <a:ea typeface="TakaoPGothic" charset="0"/>
                <a:cs typeface="TakaoPGothic" charset="0"/>
              </a:defRPr>
            </a:lvl9pPr>
          </a:lstStyle>
          <a:p>
            <a:pPr>
              <a:lnSpc>
                <a:spcPct val="100000"/>
              </a:lnSpc>
            </a:pPr>
            <a:r>
              <a:rPr lang="ja-JP" altLang="ja-JP">
                <a:latin typeface="Meiryo UI" charset="0"/>
                <a:ea typeface="ＭＳ Ｐゴシック" charset="-128"/>
                <a:cs typeface="Meiryo UI" charset="0"/>
              </a:rPr>
              <a:t>情報システム・・・</a:t>
            </a:r>
          </a:p>
          <a:p>
            <a:pPr>
              <a:lnSpc>
                <a:spcPct val="100000"/>
              </a:lnSpc>
            </a:pPr>
            <a:endParaRPr lang="en-US" altLang="ja-JP">
              <a:latin typeface="Meiryo UI" charset="0"/>
              <a:cs typeface="Meiryo UI" charset="0"/>
            </a:endParaRPr>
          </a:p>
        </p:txBody>
      </p:sp>
      <p:sp>
        <p:nvSpPr>
          <p:cNvPr id="15368" name="Text Box 8"/>
          <p:cNvSpPr txBox="1">
            <a:spLocks noChangeArrowheads="1"/>
          </p:cNvSpPr>
          <p:nvPr/>
        </p:nvSpPr>
        <p:spPr bwMode="auto">
          <a:xfrm>
            <a:off x="647700" y="1728789"/>
            <a:ext cx="8783638"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9pPr>
          </a:lstStyle>
          <a:p>
            <a:pPr>
              <a:lnSpc>
                <a:spcPct val="144000"/>
              </a:lnSpc>
            </a:pPr>
            <a:r>
              <a:rPr lang="ja-JP" altLang="ja-JP" sz="2800" dirty="0">
                <a:latin typeface="+mn-ea"/>
                <a:ea typeface="+mn-ea"/>
                <a:cs typeface="メイリオ" pitchFamily="48" charset="0"/>
              </a:rPr>
              <a:t>日常的に利用する情報システムのデザイン</a:t>
            </a:r>
          </a:p>
          <a:p>
            <a:pPr>
              <a:lnSpc>
                <a:spcPct val="144000"/>
              </a:lnSpc>
            </a:pPr>
            <a:r>
              <a:rPr lang="ja-JP" altLang="ja-JP" sz="2800" dirty="0">
                <a:latin typeface="+mn-ea"/>
                <a:ea typeface="+mn-ea"/>
                <a:cs typeface="メイリオ" pitchFamily="48" charset="0"/>
              </a:rPr>
              <a:t>日常の職務場面の「場」の情報デザイン</a:t>
            </a:r>
          </a:p>
          <a:p>
            <a:pPr>
              <a:lnSpc>
                <a:spcPct val="144000"/>
              </a:lnSpc>
            </a:pPr>
            <a:r>
              <a:rPr lang="ja-JP" altLang="ja-JP" sz="2800" dirty="0">
                <a:latin typeface="+mn-ea"/>
                <a:ea typeface="+mn-ea"/>
                <a:cs typeface="メイリオ" pitchFamily="48" charset="0"/>
              </a:rPr>
              <a:t>　 </a:t>
            </a:r>
            <a:r>
              <a:rPr lang="ja-JP" altLang="ja-JP" sz="2400" dirty="0">
                <a:latin typeface="+mn-ea"/>
                <a:ea typeface="+mn-ea"/>
                <a:cs typeface="メイリオ" pitchFamily="48" charset="0"/>
              </a:rPr>
              <a:t>を通じた、</a:t>
            </a:r>
          </a:p>
          <a:p>
            <a:pPr>
              <a:lnSpc>
                <a:spcPct val="144000"/>
              </a:lnSpc>
            </a:pPr>
            <a:r>
              <a:rPr lang="ja-JP" altLang="ja-JP" sz="2800" dirty="0">
                <a:latin typeface="+mn-ea"/>
                <a:ea typeface="+mn-ea"/>
                <a:cs typeface="メイリオ" pitchFamily="48" charset="0"/>
              </a:rPr>
              <a:t>　　　 組織のメンバの行動様式・思考様式の変革</a:t>
            </a:r>
          </a:p>
          <a:p>
            <a:pPr>
              <a:lnSpc>
                <a:spcPct val="125000"/>
              </a:lnSpc>
            </a:pPr>
            <a:r>
              <a:rPr lang="ja-JP" altLang="ja-JP" sz="2800" dirty="0">
                <a:latin typeface="+mn-ea"/>
                <a:ea typeface="+mn-ea"/>
                <a:cs typeface="メイリオ" pitchFamily="48" charset="0"/>
              </a:rPr>
              <a:t>　　　 組織文化・職場風土の変革</a:t>
            </a:r>
          </a:p>
        </p:txBody>
      </p:sp>
      <p:sp>
        <p:nvSpPr>
          <p:cNvPr id="15369" name="Text Box 9"/>
          <p:cNvSpPr txBox="1">
            <a:spLocks noChangeArrowheads="1"/>
          </p:cNvSpPr>
          <p:nvPr/>
        </p:nvSpPr>
        <p:spPr bwMode="auto">
          <a:xfrm>
            <a:off x="792162" y="5138738"/>
            <a:ext cx="5688013"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charset="0"/>
                <a:ea typeface="TakaoPGothic" charset="0"/>
                <a:cs typeface="TakaoPGothic" charset="0"/>
              </a:defRPr>
            </a:lvl9pPr>
          </a:lstStyle>
          <a:p>
            <a:pPr>
              <a:lnSpc>
                <a:spcPct val="125000"/>
              </a:lnSpc>
            </a:pPr>
            <a:r>
              <a:rPr lang="ja-JP" altLang="ja-JP" sz="2400" dirty="0">
                <a:latin typeface="+mn-ea"/>
                <a:ea typeface="+mn-ea"/>
                <a:cs typeface="メイリオ" pitchFamily="48" charset="0"/>
              </a:rPr>
              <a:t>という方法論の確立すること</a:t>
            </a:r>
          </a:p>
        </p:txBody>
      </p:sp>
      <p:sp>
        <p:nvSpPr>
          <p:cNvPr id="15370" name="Text Box 10"/>
          <p:cNvSpPr txBox="1">
            <a:spLocks noChangeArrowheads="1"/>
          </p:cNvSpPr>
          <p:nvPr/>
        </p:nvSpPr>
        <p:spPr bwMode="auto">
          <a:xfrm>
            <a:off x="2376487" y="5903913"/>
            <a:ext cx="6202363" cy="12128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marL="215900" indent="-215900">
              <a:tabLst>
                <a:tab pos="647700"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1pPr>
            <a:lvl2pPr>
              <a:tabLst>
                <a:tab pos="647700"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2pPr>
            <a:lvl3pPr>
              <a:tabLst>
                <a:tab pos="647700"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3pPr>
            <a:lvl4pPr>
              <a:tabLst>
                <a:tab pos="647700"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4pPr>
            <a:lvl5pPr>
              <a:tabLst>
                <a:tab pos="647700"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647700"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647700"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647700"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647700" algn="l"/>
                <a:tab pos="898525" algn="l"/>
                <a:tab pos="1347788" algn="l"/>
                <a:tab pos="1797050" algn="l"/>
                <a:tab pos="2246313" algn="l"/>
                <a:tab pos="2695575" algn="l"/>
                <a:tab pos="3144838" algn="l"/>
                <a:tab pos="3594100" algn="l"/>
                <a:tab pos="4043363" algn="l"/>
                <a:tab pos="4492625" algn="l"/>
                <a:tab pos="4941888" algn="l"/>
                <a:tab pos="5391150" algn="l"/>
                <a:tab pos="5840413" algn="l"/>
              </a:tabLst>
              <a:defRPr>
                <a:solidFill>
                  <a:srgbClr val="000000"/>
                </a:solidFill>
                <a:latin typeface="Arial" charset="0"/>
                <a:ea typeface="TakaoPGothic" charset="0"/>
                <a:cs typeface="TakaoPGothic" charset="0"/>
              </a:defRPr>
            </a:lvl9pPr>
          </a:lstStyle>
          <a:p>
            <a:pPr>
              <a:lnSpc>
                <a:spcPct val="144000"/>
              </a:lnSpc>
              <a:buSzPct val="45000"/>
              <a:buFont typeface="Wingdings" charset="2"/>
              <a:buChar char=""/>
            </a:pPr>
            <a:r>
              <a:rPr lang="ja-JP" altLang="ja-JP" sz="2400" dirty="0">
                <a:latin typeface="+mn-ea"/>
                <a:ea typeface="+mn-ea"/>
                <a:cs typeface="メイリオ" pitchFamily="48" charset="0"/>
              </a:rPr>
              <a:t>ケーススタディによる実証データの蓄積</a:t>
            </a:r>
          </a:p>
          <a:p>
            <a:pPr>
              <a:lnSpc>
                <a:spcPct val="144000"/>
              </a:lnSpc>
              <a:spcBef>
                <a:spcPts val="575"/>
              </a:spcBef>
              <a:buSzPct val="45000"/>
              <a:buFont typeface="Wingdings" charset="2"/>
              <a:buChar char=""/>
            </a:pPr>
            <a:r>
              <a:rPr lang="ja-JP" altLang="ja-JP" sz="2400" dirty="0">
                <a:latin typeface="+mn-ea"/>
                <a:ea typeface="+mn-ea"/>
                <a:cs typeface="メイリオ" pitchFamily="48" charset="0"/>
              </a:rPr>
              <a:t>情報システムデザインのノウハウを蓄積</a:t>
            </a:r>
          </a:p>
        </p:txBody>
      </p:sp>
      <p:sp>
        <p:nvSpPr>
          <p:cNvPr id="15371" name="AutoShape 11"/>
          <p:cNvSpPr>
            <a:spLocks noChangeArrowheads="1"/>
          </p:cNvSpPr>
          <p:nvPr/>
        </p:nvSpPr>
        <p:spPr bwMode="auto">
          <a:xfrm>
            <a:off x="1071562" y="5948363"/>
            <a:ext cx="1008063" cy="1008062"/>
          </a:xfrm>
          <a:prstGeom prst="rightArrow">
            <a:avLst>
              <a:gd name="adj1" fmla="val 50000"/>
              <a:gd name="adj2" fmla="val 25000"/>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idx="1"/>
          </p:nvPr>
        </p:nvSpPr>
        <p:spPr/>
        <p:txBody>
          <a:bodyPr>
            <a:normAutofit fontScale="70000" lnSpcReduction="20000"/>
          </a:bodyPr>
          <a:lstStyle/>
          <a:p>
            <a:r>
              <a:rPr lang="ja-JP" altLang="ja-JP" dirty="0" smtClean="0"/>
              <a:t>「情報システム」の捉え方</a:t>
            </a:r>
          </a:p>
          <a:p>
            <a:pPr lvl="1"/>
            <a:r>
              <a:rPr lang="ja-JP" altLang="ja-JP" dirty="0" smtClean="0"/>
              <a:t>人の間での情報の流通を司っている仕組みのこと</a:t>
            </a:r>
          </a:p>
          <a:p>
            <a:pPr lvl="1"/>
            <a:r>
              <a:rPr lang="en-US" altLang="ja-JP" dirty="0" smtClean="0"/>
              <a:t>ICT</a:t>
            </a:r>
            <a:r>
              <a:rPr lang="ja-JP" altLang="ja-JP" dirty="0" smtClean="0"/>
              <a:t>の活用はかならずしも要件ではない</a:t>
            </a:r>
          </a:p>
          <a:p>
            <a:pPr lvl="1"/>
            <a:r>
              <a:rPr lang="ja-JP" altLang="ja-JP" dirty="0" smtClean="0"/>
              <a:t>アナログなものでも、それを用いて情報が流通がなされているのであれば、その仕組みは情報システムである</a:t>
            </a:r>
          </a:p>
          <a:p>
            <a:pPr lvl="1"/>
            <a:r>
              <a:rPr lang="ja-JP" altLang="ja-JP" dirty="0" smtClean="0"/>
              <a:t>掲示物、配布物、ホワイトボード、連絡帳、人自体</a:t>
            </a:r>
            <a:endParaRPr lang="en-US" altLang="ja-JP" dirty="0" smtClean="0"/>
          </a:p>
          <a:p>
            <a:pPr lvl="1"/>
            <a:endParaRPr lang="ja-JP" altLang="ja-JP" dirty="0" smtClean="0"/>
          </a:p>
          <a:p>
            <a:r>
              <a:rPr lang="ja-JP" altLang="ja-JP" dirty="0" smtClean="0"/>
              <a:t>情報システムデザインの要素</a:t>
            </a:r>
          </a:p>
          <a:p>
            <a:pPr lvl="1"/>
            <a:r>
              <a:rPr lang="ja-JP" altLang="ja-JP" dirty="0" smtClean="0"/>
              <a:t>コンテンツ、インタフェース</a:t>
            </a:r>
          </a:p>
          <a:p>
            <a:pPr lvl="1"/>
            <a:r>
              <a:rPr lang="ja-JP" altLang="ja-JP" dirty="0" smtClean="0"/>
              <a:t>情報の配置の仕方、システムの運用方法、</a:t>
            </a:r>
            <a:r>
              <a:rPr lang="en-US" altLang="ja-JP" dirty="0" smtClean="0"/>
              <a:t/>
            </a:r>
            <a:br>
              <a:rPr lang="en-US" altLang="ja-JP" dirty="0" smtClean="0"/>
            </a:br>
            <a:r>
              <a:rPr lang="ja-JP" altLang="ja-JP" dirty="0" smtClean="0"/>
              <a:t>情報との接触を促すような文脈造り　　　など</a:t>
            </a:r>
            <a:endParaRPr lang="ja-JP" altLang="ja-JP" dirty="0"/>
          </a:p>
        </p:txBody>
      </p:sp>
      <p:sp>
        <p:nvSpPr>
          <p:cNvPr id="8" name="タイトル 7"/>
          <p:cNvSpPr>
            <a:spLocks noGrp="1"/>
          </p:cNvSpPr>
          <p:nvPr>
            <p:ph type="title"/>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F08926-8D9E-4A8A-B4AC-DE6883D3E456}" type="slidenum">
              <a:rPr lang="en-US" altLang="ja-JP" smtClean="0"/>
              <a:pPr/>
              <a:t>7</a:t>
            </a:fld>
            <a:endParaRPr lang="en-US" altLang="ja-JP"/>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スライド番号プレースホルダー 2"/>
          <p:cNvSpPr>
            <a:spLocks noGrp="1"/>
          </p:cNvSpPr>
          <p:nvPr>
            <p:ph type="sldNum" sz="quarter" idx="12"/>
          </p:nvPr>
        </p:nvSpPr>
        <p:spPr/>
        <p:txBody>
          <a:bodyPr/>
          <a:lstStyle/>
          <a:p>
            <a:fld id="{7983CFAF-E49D-47FF-9F3C-3E7257D5D05C}" type="slidenum">
              <a:rPr lang="en-US" altLang="ja-JP" smtClean="0"/>
              <a:pPr/>
              <a:t>8</a:t>
            </a:fld>
            <a:endParaRPr lang="en-US" altLang="ja-JP"/>
          </a:p>
        </p:txBody>
      </p:sp>
      <p:sp>
        <p:nvSpPr>
          <p:cNvPr id="17418" name="Rectangle 10"/>
          <p:cNvSpPr>
            <a:spLocks noGrp="1" noChangeArrowheads="1"/>
          </p:cNvSpPr>
          <p:nvPr>
            <p:ph type="title"/>
          </p:nvPr>
        </p:nvSpPr>
        <p:spPr/>
        <p:txBody>
          <a:bodyPr/>
          <a:lstStyle/>
          <a:p>
            <a:r>
              <a:rPr lang="ja-JP" altLang="ja-JP" smtClean="0"/>
              <a:t>研究の方法論</a:t>
            </a:r>
            <a:endParaRPr lang="ja-JP" altLang="ja-JP"/>
          </a:p>
        </p:txBody>
      </p:sp>
      <p:sp>
        <p:nvSpPr>
          <p:cNvPr id="17409" name="Oval 1"/>
          <p:cNvSpPr>
            <a:spLocks noChangeArrowheads="1"/>
          </p:cNvSpPr>
          <p:nvPr/>
        </p:nvSpPr>
        <p:spPr bwMode="auto">
          <a:xfrm>
            <a:off x="1152525" y="1800226"/>
            <a:ext cx="8207375" cy="5256213"/>
          </a:xfrm>
          <a:prstGeom prst="ellipse">
            <a:avLst/>
          </a:prstGeom>
          <a:solidFill>
            <a:srgbClr val="FFFFFF"/>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7410" name="AutoShape 2"/>
          <p:cNvSpPr>
            <a:spLocks noChangeArrowheads="1"/>
          </p:cNvSpPr>
          <p:nvPr/>
        </p:nvSpPr>
        <p:spPr bwMode="auto">
          <a:xfrm>
            <a:off x="287339" y="-3743324"/>
            <a:ext cx="9445625" cy="3373437"/>
          </a:xfrm>
          <a:prstGeom prst="roundRect">
            <a:avLst>
              <a:gd name="adj" fmla="val 12727"/>
            </a:avLst>
          </a:prstGeom>
          <a:noFill/>
          <a:ln w="36000" cap="flat">
            <a:solidFill>
              <a:srgbClr val="FF950E"/>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7411" name="AutoShape 3"/>
          <p:cNvSpPr>
            <a:spLocks noChangeArrowheads="1"/>
          </p:cNvSpPr>
          <p:nvPr/>
        </p:nvSpPr>
        <p:spPr bwMode="auto">
          <a:xfrm>
            <a:off x="449262" y="9494838"/>
            <a:ext cx="9415463" cy="1844675"/>
          </a:xfrm>
          <a:custGeom>
            <a:avLst/>
            <a:gdLst>
              <a:gd name="G0" fmla="+- 0 0 16667"/>
              <a:gd name="G1" fmla="+- 50000 0 16667"/>
              <a:gd name="G2" fmla="?: G1 16667 50000"/>
              <a:gd name="G3" fmla="?: G0 0 G1"/>
              <a:gd name="G4" fmla="min 26155 5127"/>
              <a:gd name="G5" fmla="*/ G4 G3 1"/>
              <a:gd name="G6" fmla="*/ G5 1 34464"/>
              <a:gd name="G7" fmla="+- 26155 0 G6"/>
              <a:gd name="G8" fmla="+- 5127 0 G6"/>
              <a:gd name="G9" fmla="*/ G6 29289 1"/>
              <a:gd name="G10" fmla="*/ G9 1 34464"/>
              <a:gd name="G11" fmla="+- 26155 0 G10"/>
              <a:gd name="G12" fmla="+- 5127 0 G10"/>
              <a:gd name="G13" fmla="*/ 26155 1 2"/>
              <a:gd name="G14" fmla="*/ 5127 1 2"/>
              <a:gd name="G15" fmla="+- 5127 0 0"/>
              <a:gd name="G16" fmla="+- 26155 0 0"/>
              <a:gd name="G17" fmla="+- 180 0 0"/>
              <a:gd name="G18" fmla="+- 90 0 0"/>
              <a:gd name="G19" fmla="+- 270 0 0"/>
              <a:gd name="G20" fmla="+- 90 0 0"/>
              <a:gd name="G21" fmla="+- 0 0 0"/>
              <a:gd name="G22" fmla="+- 90 0 0"/>
              <a:gd name="G23" fmla="+- 90 0 0"/>
              <a:gd name="G24" fmla="+- 90 0 0"/>
              <a:gd name="T0" fmla="*/ G10 w 23725"/>
              <a:gd name="T1" fmla="*/ G10 h 4651"/>
              <a:gd name="T2" fmla="*/ G11 w 23725"/>
              <a:gd name="T3" fmla="*/ G12 h 4651"/>
            </a:gdLst>
            <a:ahLst/>
            <a:cxnLst>
              <a:cxn ang="0">
                <a:pos x="r" y="vc"/>
              </a:cxn>
              <a:cxn ang="5400000">
                <a:pos x="hc" y="b"/>
              </a:cxn>
              <a:cxn ang="10800000">
                <a:pos x="l" y="vc"/>
              </a:cxn>
              <a:cxn ang="16200000">
                <a:pos x="hc" y="t"/>
              </a:cxn>
            </a:cxnLst>
            <a:rect l="T0" t="T1" r="T2" b="T3"/>
            <a:pathLst>
              <a:path w="23725" h="4651">
                <a:moveTo>
                  <a:pt x="0" y="4959"/>
                </a:moveTo>
                <a:lnTo>
                  <a:pt x="4959" y="4959"/>
                </a:lnTo>
                <a:lnTo>
                  <a:pt x="180" y="90"/>
                </a:lnTo>
                <a:lnTo>
                  <a:pt x="21196" y="0"/>
                </a:lnTo>
                <a:lnTo>
                  <a:pt x="4959" y="4959"/>
                </a:lnTo>
                <a:lnTo>
                  <a:pt x="270" y="90"/>
                </a:lnTo>
                <a:lnTo>
                  <a:pt x="26155" y="168"/>
                </a:lnTo>
                <a:lnTo>
                  <a:pt x="4959" y="4959"/>
                </a:lnTo>
                <a:close/>
              </a:path>
            </a:pathLst>
          </a:custGeom>
          <a:solidFill>
            <a:srgbClr val="FFFFFF"/>
          </a:solidFill>
          <a:ln w="2628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7412" name="AutoShape 4"/>
          <p:cNvSpPr>
            <a:spLocks noChangeArrowheads="1"/>
          </p:cNvSpPr>
          <p:nvPr/>
        </p:nvSpPr>
        <p:spPr bwMode="auto">
          <a:xfrm>
            <a:off x="2641600" y="9177338"/>
            <a:ext cx="4603750" cy="658812"/>
          </a:xfrm>
          <a:custGeom>
            <a:avLst/>
            <a:gdLst>
              <a:gd name="G0" fmla="+- 0 0 16667"/>
              <a:gd name="G1" fmla="+- 50000 0 16667"/>
              <a:gd name="G2" fmla="?: G1 16667 50000"/>
              <a:gd name="G3" fmla="?: G0 0 G1"/>
              <a:gd name="G4" fmla="min 12789 1830"/>
              <a:gd name="G5" fmla="*/ G4 G3 1"/>
              <a:gd name="G6" fmla="*/ G5 1 34464"/>
              <a:gd name="G7" fmla="+- 12789 0 G6"/>
              <a:gd name="G8" fmla="+- 1830 0 G6"/>
              <a:gd name="G9" fmla="*/ G6 29289 1"/>
              <a:gd name="G10" fmla="*/ G9 1 34464"/>
              <a:gd name="G11" fmla="+- 12789 0 G10"/>
              <a:gd name="G12" fmla="+- 1830 0 G10"/>
              <a:gd name="G13" fmla="*/ 12789 1 2"/>
              <a:gd name="G14" fmla="*/ 1830 1 2"/>
              <a:gd name="G15" fmla="+- 1830 0 0"/>
              <a:gd name="G16" fmla="+- 12789 0 0"/>
              <a:gd name="G17" fmla="+- 180 0 0"/>
              <a:gd name="G18" fmla="+- 90 0 0"/>
              <a:gd name="G19" fmla="+- 270 0 0"/>
              <a:gd name="G20" fmla="+- 90 0 0"/>
              <a:gd name="G21" fmla="+- 0 0 0"/>
              <a:gd name="G22" fmla="+- 90 0 0"/>
              <a:gd name="G23" fmla="+- 90 0 0"/>
              <a:gd name="G24" fmla="+- 90 0 0"/>
              <a:gd name="T0" fmla="*/ G10 w 11601"/>
              <a:gd name="T1" fmla="*/ G10 h 1660"/>
              <a:gd name="T2" fmla="*/ G11 w 11601"/>
              <a:gd name="T3" fmla="*/ G12 h 1660"/>
            </a:gdLst>
            <a:ahLst/>
            <a:cxnLst>
              <a:cxn ang="0">
                <a:pos x="r" y="vc"/>
              </a:cxn>
              <a:cxn ang="5400000">
                <a:pos x="hc" y="b"/>
              </a:cxn>
              <a:cxn ang="10800000">
                <a:pos x="l" y="vc"/>
              </a:cxn>
              <a:cxn ang="16200000">
                <a:pos x="hc" y="t"/>
              </a:cxn>
            </a:cxnLst>
            <a:rect l="T0" t="T1" r="T2" b="T3"/>
            <a:pathLst>
              <a:path w="11601" h="1660">
                <a:moveTo>
                  <a:pt x="0" y="1770"/>
                </a:moveTo>
                <a:lnTo>
                  <a:pt x="1770" y="1770"/>
                </a:lnTo>
                <a:lnTo>
                  <a:pt x="180" y="90"/>
                </a:lnTo>
                <a:lnTo>
                  <a:pt x="11019" y="0"/>
                </a:lnTo>
                <a:lnTo>
                  <a:pt x="1770" y="1770"/>
                </a:lnTo>
                <a:lnTo>
                  <a:pt x="270" y="90"/>
                </a:lnTo>
                <a:lnTo>
                  <a:pt x="12789" y="60"/>
                </a:lnTo>
                <a:lnTo>
                  <a:pt x="1770" y="1770"/>
                </a:lnTo>
                <a:close/>
              </a:path>
            </a:pathLst>
          </a:custGeom>
          <a:solidFill>
            <a:srgbClr val="FFFFFF"/>
          </a:solidFill>
          <a:ln w="26280"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Lst>
              <a:defRPr>
                <a:solidFill>
                  <a:srgbClr val="000000"/>
                </a:solidFill>
                <a:latin typeface="Arial" charset="0"/>
                <a:ea typeface="TakaoPGothic" charset="0"/>
                <a:cs typeface="TakaoPGothic" charset="0"/>
              </a:defRPr>
            </a:lvl9pPr>
          </a:lstStyle>
          <a:p>
            <a:pPr algn="ctr">
              <a:lnSpc>
                <a:spcPct val="125000"/>
              </a:lnSpc>
            </a:pPr>
            <a:r>
              <a:rPr lang="ja-JP" altLang="ja-JP" sz="2400">
                <a:latin typeface="メイリオ" pitchFamily="48" charset="0"/>
                <a:ea typeface="ＭＳ Ｐゴシック" charset="-128"/>
                <a:cs typeface="メイリオ" pitchFamily="48" charset="0"/>
              </a:rPr>
              <a:t>背景とする基礎理論・技術</a:t>
            </a:r>
          </a:p>
        </p:txBody>
      </p:sp>
      <p:sp>
        <p:nvSpPr>
          <p:cNvPr id="17413" name="Rectangle 5"/>
          <p:cNvSpPr>
            <a:spLocks noChangeArrowheads="1"/>
          </p:cNvSpPr>
          <p:nvPr/>
        </p:nvSpPr>
        <p:spPr bwMode="auto">
          <a:xfrm>
            <a:off x="503239" y="588964"/>
            <a:ext cx="9070975" cy="1090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7414" name="Rectangle 6"/>
          <p:cNvSpPr>
            <a:spLocks noChangeArrowheads="1"/>
          </p:cNvSpPr>
          <p:nvPr/>
        </p:nvSpPr>
        <p:spPr bwMode="auto">
          <a:xfrm>
            <a:off x="317501" y="8218488"/>
            <a:ext cx="8888413" cy="138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defRPr>
                <a:solidFill>
                  <a:srgbClr val="000000"/>
                </a:solidFill>
                <a:latin typeface="Arial" charset="0"/>
                <a:ea typeface="TakaoPGothic" charset="0"/>
                <a:cs typeface="TakaoPGothic" charset="0"/>
              </a:defRPr>
            </a:lvl9pPr>
          </a:lstStyle>
          <a:p>
            <a:pPr>
              <a:lnSpc>
                <a:spcPct val="100000"/>
              </a:lnSpc>
            </a:pPr>
            <a:r>
              <a:rPr lang="ja-JP" altLang="ja-JP" sz="2400">
                <a:latin typeface="Meiryo UI" charset="0"/>
                <a:ea typeface="ＭＳ Ｐゴシック" charset="-128"/>
                <a:cs typeface="Meiryo UI" charset="0"/>
              </a:rPr>
              <a:t>やの知見をバックグラウンドにしながら</a:t>
            </a:r>
          </a:p>
        </p:txBody>
      </p:sp>
      <p:sp>
        <p:nvSpPr>
          <p:cNvPr id="17415" name="Rectangle 7"/>
          <p:cNvSpPr>
            <a:spLocks noChangeArrowheads="1"/>
          </p:cNvSpPr>
          <p:nvPr/>
        </p:nvSpPr>
        <p:spPr bwMode="auto">
          <a:xfrm>
            <a:off x="1120775" y="-2989262"/>
            <a:ext cx="3308350"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9pPr>
          </a:lstStyle>
          <a:p>
            <a:pPr>
              <a:lnSpc>
                <a:spcPct val="100000"/>
              </a:lnSpc>
            </a:pPr>
            <a:r>
              <a:rPr lang="ja-JP" altLang="ja-JP">
                <a:latin typeface="メイリオ" pitchFamily="48" charset="0"/>
                <a:ea typeface="ＭＳ Ｐゴシック" charset="-128"/>
                <a:cs typeface="メイリオ" pitchFamily="48" charset="0"/>
              </a:rPr>
              <a:t>現場観察や聞き取りなどのを行って、現場を改善するための手がかりや改善の目を見つける</a:t>
            </a:r>
          </a:p>
        </p:txBody>
      </p:sp>
      <p:sp>
        <p:nvSpPr>
          <p:cNvPr id="17416" name="Rectangle 8"/>
          <p:cNvSpPr>
            <a:spLocks noChangeArrowheads="1"/>
          </p:cNvSpPr>
          <p:nvPr/>
        </p:nvSpPr>
        <p:spPr bwMode="auto">
          <a:xfrm>
            <a:off x="5922963" y="-3028949"/>
            <a:ext cx="3333750"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9pPr>
          </a:lstStyle>
          <a:p>
            <a:pPr>
              <a:lnSpc>
                <a:spcPct val="100000"/>
              </a:lnSpc>
            </a:pPr>
            <a:r>
              <a:rPr lang="ja-JP" altLang="ja-JP">
                <a:latin typeface="メイリオ" pitchFamily="48" charset="0"/>
                <a:ea typeface="ＭＳ Ｐゴシック" charset="-128"/>
                <a:cs typeface="メイリオ" pitchFamily="48" charset="0"/>
              </a:rPr>
              <a:t>実際に行動思考様式の変容を狙った情報システムや情報管理の手法を考案・試作し、実験によって効果を確かめる</a:t>
            </a:r>
          </a:p>
        </p:txBody>
      </p:sp>
      <p:sp>
        <p:nvSpPr>
          <p:cNvPr id="17417" name="Rectangle 9"/>
          <p:cNvSpPr>
            <a:spLocks noChangeArrowheads="1"/>
          </p:cNvSpPr>
          <p:nvPr/>
        </p:nvSpPr>
        <p:spPr bwMode="auto">
          <a:xfrm>
            <a:off x="1398589" y="-1562100"/>
            <a:ext cx="2778125" cy="817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00000"/>
              </a:lnSpc>
            </a:pPr>
            <a:r>
              <a:rPr lang="ja-JP" altLang="ja-JP" sz="1700">
                <a:latin typeface="メイリオ" pitchFamily="48" charset="0"/>
                <a:ea typeface="ＭＳ Ｐゴシック" charset="-128"/>
                <a:cs typeface="メイリオ" pitchFamily="48" charset="0"/>
              </a:rPr>
              <a:t>とくに現場の日々の営みを把握することに努め、そのフィールド研究をもとにアイデアを産みだす</a:t>
            </a:r>
          </a:p>
        </p:txBody>
      </p:sp>
      <p:sp>
        <p:nvSpPr>
          <p:cNvPr id="17419" name="Text Box 11"/>
          <p:cNvSpPr txBox="1">
            <a:spLocks noChangeArrowheads="1"/>
          </p:cNvSpPr>
          <p:nvPr/>
        </p:nvSpPr>
        <p:spPr bwMode="auto">
          <a:xfrm>
            <a:off x="723900" y="-3598863"/>
            <a:ext cx="2936875" cy="608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メイリオ" pitchFamily="48" charset="0"/>
                <a:ea typeface="ＭＳ Ｐゴシック" charset="-128"/>
                <a:cs typeface="メイリオ" pitchFamily="48" charset="0"/>
              </a:rPr>
              <a:t>フィールド調査</a:t>
            </a:r>
          </a:p>
        </p:txBody>
      </p:sp>
      <p:sp>
        <p:nvSpPr>
          <p:cNvPr id="17420" name="Text Box 12"/>
          <p:cNvSpPr txBox="1">
            <a:spLocks noChangeArrowheads="1"/>
          </p:cNvSpPr>
          <p:nvPr/>
        </p:nvSpPr>
        <p:spPr bwMode="auto">
          <a:xfrm>
            <a:off x="5446714" y="-3555998"/>
            <a:ext cx="2936875" cy="6080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メイリオ" pitchFamily="48" charset="0"/>
                <a:ea typeface="ＭＳ Ｐゴシック" charset="-128"/>
                <a:cs typeface="メイリオ" pitchFamily="48" charset="0"/>
              </a:rPr>
              <a:t>実験的アプローチ</a:t>
            </a:r>
          </a:p>
        </p:txBody>
      </p:sp>
      <p:sp>
        <p:nvSpPr>
          <p:cNvPr id="17421" name="Text Box 13"/>
          <p:cNvSpPr txBox="1">
            <a:spLocks noChangeArrowheads="1"/>
          </p:cNvSpPr>
          <p:nvPr/>
        </p:nvSpPr>
        <p:spPr bwMode="auto">
          <a:xfrm>
            <a:off x="622300" y="9836150"/>
            <a:ext cx="9082088" cy="1489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solidFill>
                  <a:srgbClr val="000000"/>
                </a:solidFill>
                <a:latin typeface="Arial" charset="0"/>
                <a:ea typeface="TakaoPGothic" charset="0"/>
                <a:cs typeface="TakaoPGothic" charset="0"/>
              </a:defRPr>
            </a:lvl9pPr>
          </a:lstStyle>
          <a:p>
            <a:pPr>
              <a:lnSpc>
                <a:spcPct val="125000"/>
              </a:lnSpc>
            </a:pPr>
            <a:r>
              <a:rPr lang="ja-JP" altLang="ja-JP" sz="2200">
                <a:latin typeface="メイリオ" pitchFamily="48" charset="0"/>
                <a:ea typeface="ＭＳ Ｐゴシック" charset="-128"/>
                <a:cs typeface="メイリオ" pitchFamily="48" charset="0"/>
              </a:rPr>
              <a:t>心理学</a:t>
            </a:r>
            <a:r>
              <a:rPr lang="ja-JP" altLang="ja-JP">
                <a:latin typeface="メイリオ" pitchFamily="48" charset="0"/>
                <a:ea typeface="ＭＳ Ｐゴシック" charset="-128"/>
                <a:cs typeface="メイリオ" pitchFamily="48" charset="0"/>
              </a:rPr>
              <a:t>（認知心理学、教育</a:t>
            </a:r>
            <a:r>
              <a:rPr lang="en-US" altLang="ja-JP">
                <a:latin typeface="メイリオ" pitchFamily="48" charset="0"/>
                <a:cs typeface="メイリオ" pitchFamily="48" charset="0"/>
              </a:rPr>
              <a:t>/</a:t>
            </a:r>
            <a:r>
              <a:rPr lang="ja-JP" altLang="ja-JP">
                <a:latin typeface="メイリオ" pitchFamily="48" charset="0"/>
                <a:ea typeface="ＭＳ Ｐゴシック" charset="-128"/>
                <a:cs typeface="メイリオ" pitchFamily="48" charset="0"/>
              </a:rPr>
              <a:t>学習心理学、組織心理学、社会心理学・・・）</a:t>
            </a:r>
          </a:p>
          <a:p>
            <a:pPr>
              <a:lnSpc>
                <a:spcPct val="125000"/>
              </a:lnSpc>
            </a:pPr>
            <a:r>
              <a:rPr lang="ja-JP" altLang="ja-JP" sz="2200">
                <a:latin typeface="メイリオ" pitchFamily="48" charset="0"/>
                <a:ea typeface="ＭＳ Ｐゴシック" charset="-128"/>
                <a:cs typeface="メイリオ" pitchFamily="48" charset="0"/>
              </a:rPr>
              <a:t>社会学</a:t>
            </a:r>
            <a:r>
              <a:rPr lang="ja-JP" altLang="ja-JP">
                <a:latin typeface="メイリオ" pitchFamily="48" charset="0"/>
                <a:ea typeface="ＭＳ Ｐゴシック" charset="-128"/>
                <a:cs typeface="メイリオ" pitchFamily="48" charset="0"/>
              </a:rPr>
              <a:t>（社会構築主義、活動理論、エスノグラフィー・・・）</a:t>
            </a:r>
          </a:p>
          <a:p>
            <a:pPr>
              <a:lnSpc>
                <a:spcPct val="125000"/>
              </a:lnSpc>
            </a:pPr>
            <a:r>
              <a:rPr lang="ja-JP" altLang="ja-JP" sz="2200">
                <a:latin typeface="メイリオ" pitchFamily="48" charset="0"/>
                <a:ea typeface="ＭＳ Ｐゴシック" charset="-128"/>
                <a:cs typeface="メイリオ" pitchFamily="48" charset="0"/>
              </a:rPr>
              <a:t>工学</a:t>
            </a:r>
            <a:r>
              <a:rPr lang="ja-JP" altLang="ja-JP">
                <a:latin typeface="メイリオ" pitchFamily="48" charset="0"/>
                <a:ea typeface="ＭＳ Ｐゴシック" charset="-128"/>
                <a:cs typeface="メイリオ" pitchFamily="48" charset="0"/>
              </a:rPr>
              <a:t>　（情報工学、人間工学、ヒューマンインタフェース・・・）</a:t>
            </a:r>
          </a:p>
        </p:txBody>
      </p:sp>
      <p:sp>
        <p:nvSpPr>
          <p:cNvPr id="17422" name="AutoShape 14"/>
          <p:cNvSpPr>
            <a:spLocks noChangeArrowheads="1"/>
          </p:cNvSpPr>
          <p:nvPr/>
        </p:nvSpPr>
        <p:spPr bwMode="auto">
          <a:xfrm>
            <a:off x="4732338" y="-2393949"/>
            <a:ext cx="793750" cy="952500"/>
          </a:xfrm>
          <a:prstGeom prst="leftRightArrow">
            <a:avLst>
              <a:gd name="adj1" fmla="val 50000"/>
              <a:gd name="adj2" fmla="val 19907"/>
            </a:avLst>
          </a:pr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7423" name="Text Box 15"/>
          <p:cNvSpPr txBox="1">
            <a:spLocks noChangeArrowheads="1"/>
          </p:cNvSpPr>
          <p:nvPr/>
        </p:nvSpPr>
        <p:spPr bwMode="auto">
          <a:xfrm>
            <a:off x="2016125" y="2519364"/>
            <a:ext cx="2936875" cy="6080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メイリオ" pitchFamily="48" charset="0"/>
                <a:ea typeface="ＭＳ Ｐゴシック" charset="-128"/>
                <a:cs typeface="メイリオ" pitchFamily="48" charset="0"/>
              </a:rPr>
              <a:t>フィールド調査</a:t>
            </a:r>
          </a:p>
        </p:txBody>
      </p:sp>
      <p:sp>
        <p:nvSpPr>
          <p:cNvPr id="17424" name="Text Box 16"/>
          <p:cNvSpPr txBox="1">
            <a:spLocks noChangeArrowheads="1"/>
          </p:cNvSpPr>
          <p:nvPr/>
        </p:nvSpPr>
        <p:spPr bwMode="auto">
          <a:xfrm>
            <a:off x="5846764" y="4248150"/>
            <a:ext cx="2936875" cy="608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25000"/>
              </a:lnSpc>
            </a:pPr>
            <a:r>
              <a:rPr lang="ja-JP" altLang="ja-JP" sz="2400">
                <a:latin typeface="メイリオ" pitchFamily="48" charset="0"/>
                <a:ea typeface="ＭＳ Ｐゴシック" charset="-128"/>
                <a:cs typeface="メイリオ" pitchFamily="48" charset="0"/>
              </a:rPr>
              <a:t>実験的アプローチ</a:t>
            </a:r>
          </a:p>
        </p:txBody>
      </p:sp>
      <p:grpSp>
        <p:nvGrpSpPr>
          <p:cNvPr id="17425" name="Group 17"/>
          <p:cNvGrpSpPr>
            <a:grpSpLocks/>
          </p:cNvGrpSpPr>
          <p:nvPr/>
        </p:nvGrpSpPr>
        <p:grpSpPr bwMode="auto">
          <a:xfrm>
            <a:off x="3902075" y="2757488"/>
            <a:ext cx="2954338" cy="3019425"/>
            <a:chOff x="2458" y="1737"/>
            <a:chExt cx="1861" cy="1902"/>
          </a:xfrm>
        </p:grpSpPr>
        <p:sp>
          <p:nvSpPr>
            <p:cNvPr id="17426" name="AutoShape 18"/>
            <p:cNvSpPr>
              <a:spLocks noChangeArrowheads="1"/>
            </p:cNvSpPr>
            <p:nvPr/>
          </p:nvSpPr>
          <p:spPr bwMode="auto">
            <a:xfrm rot="840000">
              <a:off x="2734" y="1895"/>
              <a:ext cx="1450" cy="1269"/>
            </a:xfrm>
            <a:custGeom>
              <a:avLst/>
              <a:gdLst>
                <a:gd name="G0" fmla="+- -9469009 0 0"/>
                <a:gd name="G1" fmla="+- -2242399 0 0"/>
                <a:gd name="G2" fmla="+- 5668 0 0"/>
                <a:gd name="G3" fmla="+- 10800 5668 0"/>
                <a:gd name="G4" fmla="sin 10800 -9469009"/>
                <a:gd name="G5" fmla="cos 10800 -9469009"/>
                <a:gd name="G6" fmla="sin 10800 -2242399"/>
                <a:gd name="G7" fmla="cos 10800 -2242399"/>
                <a:gd name="G8" fmla="+- G4 10800 0"/>
                <a:gd name="G9" fmla="+- G5 10800 0"/>
                <a:gd name="G10" fmla="+- G6 10800 0"/>
                <a:gd name="G11" fmla="+- G7 10800 0"/>
                <a:gd name="G12" fmla="sin G3 -9469009"/>
                <a:gd name="G13" fmla="cos G3 -9469009"/>
                <a:gd name="G14" fmla="sin G3 -2242399"/>
                <a:gd name="G15" fmla="cos G3 -2242399"/>
                <a:gd name="G16" fmla="+- G12 10800 0"/>
                <a:gd name="G17" fmla="+- G13 10800 0"/>
                <a:gd name="G18" fmla="+- G14 10800 0"/>
                <a:gd name="G19" fmla="+- G15 10800 0"/>
                <a:gd name="G20" fmla="+- 21600 0 G3"/>
                <a:gd name="G21" fmla="sin 13500 -2242399"/>
                <a:gd name="G22" fmla="cos 13500 -2242399"/>
                <a:gd name="G23" fmla="+- G21 10800 0"/>
                <a:gd name="G24" fmla="+- G22 10800 0"/>
                <a:gd name="G25" fmla="+- 5668 0 2700"/>
                <a:gd name="G26" fmla="sin G25 -2242399"/>
                <a:gd name="G27" fmla="cos G25 -2242399"/>
                <a:gd name="G28" fmla="+- G26 10800 0"/>
                <a:gd name="G29" fmla="+- G27 10800 0"/>
                <a:gd name="G30" fmla="+- -2242399 45 0"/>
                <a:gd name="G31" fmla="*/ 1 48365 11520"/>
                <a:gd name="G32" fmla="*/ G30 G31 1"/>
                <a:gd name="G33" fmla="*/ G32 1 180"/>
                <a:gd name="G34" fmla="+- G29 0 G24"/>
                <a:gd name="G35" fmla="+- G29 0 G24"/>
                <a:gd name="G36" fmla="*/ G34 G35 1"/>
                <a:gd name="G37" fmla="+- G28 0 G23"/>
                <a:gd name="G38" fmla="+- G28 0 G23"/>
                <a:gd name="G39" fmla="*/ G37 G38 1"/>
                <a:gd name="G40" fmla="+- G36 G39 0"/>
                <a:gd name="G41" fmla="sqrt G40"/>
                <a:gd name="G42" fmla="*/ 1 38877 51712"/>
                <a:gd name="G43" fmla="*/ G42 G41 1"/>
                <a:gd name="G44" fmla="sin G43 G33"/>
                <a:gd name="G45" fmla="cos G43 G33"/>
                <a:gd name="G46" fmla="+- G28 G44 0"/>
                <a:gd name="G47" fmla="+- G29 G45 0"/>
                <a:gd name="T0" fmla="*/ -140 w 21600"/>
                <a:gd name="T1" fmla="*/ 10531 h 21600"/>
                <a:gd name="T2" fmla="*/ 0 w 21600"/>
                <a:gd name="T3" fmla="*/ 0 h 21600"/>
                <a:gd name="T4" fmla="*/ 8991 w 21600"/>
                <a:gd name="T5" fmla="*/ 23785 h 21600"/>
                <a:gd name="T6" fmla="*/ -2605 w 21600"/>
                <a:gd name="T7" fmla="*/ 1539 h 21600"/>
                <a:gd name="T8" fmla="*/ 21963 w 21600"/>
                <a:gd name="T9" fmla="*/ 2968 h 21600"/>
                <a:gd name="T10" fmla="*/ 13617 w 21600"/>
                <a:gd name="T11" fmla="*/ 1233 h 21600"/>
                <a:gd name="T12" fmla="*/ 0 w 21600"/>
                <a:gd name="T13" fmla="*/ 0 h 21600"/>
                <a:gd name="T14" fmla="*/ 21600 w 21600"/>
                <a:gd name="T15" fmla="*/ 21600 h 21600"/>
              </a:gdLst>
              <a:ahLst/>
              <a:cxnLst>
                <a:cxn ang="0">
                  <a:pos x="T0" y="T1"/>
                </a:cxn>
                <a:cxn ang="0">
                  <a:pos x="T2" y="T3"/>
                </a:cxn>
                <a:cxn ang="0">
                  <a:pos x="T4" y="T5"/>
                </a:cxn>
                <a:cxn ang="0">
                  <a:pos x="T6" y="T7"/>
                </a:cxn>
                <a:cxn ang="0">
                  <a:pos x="T8" y="T9"/>
                </a:cxn>
                <a:cxn ang="0">
                  <a:pos x="T10" y="T11"/>
                </a:cxn>
              </a:cxnLst>
              <a:rect l="T12" t="T13" r="T14" b="T15"/>
              <a:pathLst>
                <a:path w="21600" h="21600">
                  <a:moveTo>
                    <a:pt x="15486" y="7612"/>
                  </a:moveTo>
                  <a:cubicBezTo>
                    <a:pt x="14431" y="6060"/>
                    <a:pt x="12676" y="5132"/>
                    <a:pt x="10800" y="5132"/>
                  </a:cubicBezTo>
                  <a:cubicBezTo>
                    <a:pt x="8968" y="5131"/>
                    <a:pt x="7250" y="6016"/>
                    <a:pt x="6186" y="7507"/>
                  </a:cubicBezTo>
                  <a:lnTo>
                    <a:pt x="2009" y="4526"/>
                  </a:lnTo>
                  <a:cubicBezTo>
                    <a:pt x="4036" y="1685"/>
                    <a:pt x="7310" y="-1"/>
                    <a:pt x="10800" y="0"/>
                  </a:cubicBezTo>
                  <a:cubicBezTo>
                    <a:pt x="14375" y="0"/>
                    <a:pt x="17719" y="1769"/>
                    <a:pt x="19730" y="4725"/>
                  </a:cubicBezTo>
                  <a:lnTo>
                    <a:pt x="21963" y="3208"/>
                  </a:lnTo>
                  <a:lnTo>
                    <a:pt x="23785" y="8991"/>
                  </a:lnTo>
                  <a:lnTo>
                    <a:pt x="13254" y="9131"/>
                  </a:lnTo>
                  <a:close/>
                </a:path>
              </a:pathLst>
            </a:cu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
          <p:nvSpPr>
            <p:cNvPr id="17427" name="AutoShape 19"/>
            <p:cNvSpPr>
              <a:spLocks noChangeArrowheads="1"/>
            </p:cNvSpPr>
            <p:nvPr/>
          </p:nvSpPr>
          <p:spPr bwMode="auto">
            <a:xfrm rot="1140000" flipH="1" flipV="1">
              <a:off x="2627" y="2165"/>
              <a:ext cx="1450" cy="1270"/>
            </a:xfrm>
            <a:custGeom>
              <a:avLst/>
              <a:gdLst>
                <a:gd name="G0" fmla="+- -9345158 0 0"/>
                <a:gd name="G1" fmla="+- -2242399 0 0"/>
                <a:gd name="G2" fmla="+- 5668 0 0"/>
                <a:gd name="G3" fmla="+- 10800 5668 0"/>
                <a:gd name="G4" fmla="sin 10800 -9345158"/>
                <a:gd name="G5" fmla="cos 10800 -9345158"/>
                <a:gd name="G6" fmla="sin 10800 -2242399"/>
                <a:gd name="G7" fmla="cos 10800 -2242399"/>
                <a:gd name="G8" fmla="+- G4 10800 0"/>
                <a:gd name="G9" fmla="+- G5 10800 0"/>
                <a:gd name="G10" fmla="+- G6 10800 0"/>
                <a:gd name="G11" fmla="+- G7 10800 0"/>
                <a:gd name="G12" fmla="sin G3 -9345158"/>
                <a:gd name="G13" fmla="cos G3 -9345158"/>
                <a:gd name="G14" fmla="sin G3 -2242399"/>
                <a:gd name="G15" fmla="cos G3 -2242399"/>
                <a:gd name="G16" fmla="+- G12 10800 0"/>
                <a:gd name="G17" fmla="+- G13 10800 0"/>
                <a:gd name="G18" fmla="+- G14 10800 0"/>
                <a:gd name="G19" fmla="+- G15 10800 0"/>
                <a:gd name="G20" fmla="+- 21600 0 G3"/>
                <a:gd name="G21" fmla="sin 13500 -2242399"/>
                <a:gd name="G22" fmla="cos 13500 -2242399"/>
                <a:gd name="G23" fmla="+- G21 10800 0"/>
                <a:gd name="G24" fmla="+- G22 10800 0"/>
                <a:gd name="G25" fmla="+- 5668 0 2700"/>
                <a:gd name="G26" fmla="sin G25 -2242399"/>
                <a:gd name="G27" fmla="cos G25 -2242399"/>
                <a:gd name="G28" fmla="+- G26 10800 0"/>
                <a:gd name="G29" fmla="+- G27 10800 0"/>
                <a:gd name="G30" fmla="+- -2242399 45 0"/>
                <a:gd name="G31" fmla="*/ 1 48365 11520"/>
                <a:gd name="G32" fmla="*/ G30 G31 1"/>
                <a:gd name="G33" fmla="*/ G32 1 180"/>
                <a:gd name="G34" fmla="+- G29 0 G24"/>
                <a:gd name="G35" fmla="+- G29 0 G24"/>
                <a:gd name="G36" fmla="*/ G34 G35 1"/>
                <a:gd name="G37" fmla="+- G28 0 G23"/>
                <a:gd name="G38" fmla="+- G28 0 G23"/>
                <a:gd name="G39" fmla="*/ G37 G38 1"/>
                <a:gd name="G40" fmla="+- G36 G39 0"/>
                <a:gd name="G41" fmla="sqrt G40"/>
                <a:gd name="G42" fmla="*/ 1 38877 51712"/>
                <a:gd name="G43" fmla="*/ G42 G41 1"/>
                <a:gd name="G44" fmla="sin G43 G33"/>
                <a:gd name="G45" fmla="cos G43 G33"/>
                <a:gd name="G46" fmla="+- G28 G44 0"/>
                <a:gd name="G47" fmla="+- G29 G45 0"/>
                <a:gd name="T0" fmla="*/ -140 w 21600"/>
                <a:gd name="T1" fmla="*/ 10531 h 21600"/>
                <a:gd name="T2" fmla="*/ 0 w 21600"/>
                <a:gd name="T3" fmla="*/ 0 h 21600"/>
                <a:gd name="T4" fmla="*/ 8991 w 21600"/>
                <a:gd name="T5" fmla="*/ 23785 h 21600"/>
                <a:gd name="T6" fmla="*/ -2282 w 21600"/>
                <a:gd name="T7" fmla="*/ 1539 h 21600"/>
                <a:gd name="T8" fmla="*/ 21963 w 21600"/>
                <a:gd name="T9" fmla="*/ 2968 h 21600"/>
                <a:gd name="T10" fmla="*/ 13617 w 21600"/>
                <a:gd name="T11" fmla="*/ 796 h 21600"/>
                <a:gd name="T12" fmla="*/ 0 w 21600"/>
                <a:gd name="T13" fmla="*/ 0 h 21600"/>
                <a:gd name="T14" fmla="*/ 21600 w 21600"/>
                <a:gd name="T15" fmla="*/ 21600 h 21600"/>
              </a:gdLst>
              <a:ahLst/>
              <a:cxnLst>
                <a:cxn ang="0">
                  <a:pos x="T0" y="T1"/>
                </a:cxn>
                <a:cxn ang="0">
                  <a:pos x="T2" y="T3"/>
                </a:cxn>
                <a:cxn ang="0">
                  <a:pos x="T4" y="T5"/>
                </a:cxn>
                <a:cxn ang="0">
                  <a:pos x="T6" y="T7"/>
                </a:cxn>
                <a:cxn ang="0">
                  <a:pos x="T8" y="T9"/>
                </a:cxn>
                <a:cxn ang="0">
                  <a:pos x="T10" y="T11"/>
                </a:cxn>
              </a:cxnLst>
              <a:rect l="T12" t="T13" r="T14" b="T15"/>
              <a:pathLst>
                <a:path w="21600" h="21600">
                  <a:moveTo>
                    <a:pt x="15486" y="7612"/>
                  </a:moveTo>
                  <a:cubicBezTo>
                    <a:pt x="14431" y="6060"/>
                    <a:pt x="12676" y="5132"/>
                    <a:pt x="10800" y="5132"/>
                  </a:cubicBezTo>
                  <a:cubicBezTo>
                    <a:pt x="9034" y="5131"/>
                    <a:pt x="7370" y="5954"/>
                    <a:pt x="6297" y="7356"/>
                  </a:cubicBezTo>
                  <a:lnTo>
                    <a:pt x="2220" y="4239"/>
                  </a:lnTo>
                  <a:cubicBezTo>
                    <a:pt x="4264" y="1567"/>
                    <a:pt x="7436" y="-1"/>
                    <a:pt x="10800" y="0"/>
                  </a:cubicBezTo>
                  <a:cubicBezTo>
                    <a:pt x="14375" y="0"/>
                    <a:pt x="17719" y="1769"/>
                    <a:pt x="19730" y="4725"/>
                  </a:cubicBezTo>
                  <a:lnTo>
                    <a:pt x="21963" y="3208"/>
                  </a:lnTo>
                  <a:lnTo>
                    <a:pt x="23785" y="8991"/>
                  </a:lnTo>
                  <a:lnTo>
                    <a:pt x="13254" y="9131"/>
                  </a:lnTo>
                  <a:close/>
                </a:path>
              </a:pathLst>
            </a:custGeom>
            <a:solidFill>
              <a:srgbClr val="FF950E"/>
            </a:solidFill>
            <a:ln w="9525" cap="flat">
              <a:solidFill>
                <a:srgbClr val="FF950E"/>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grpSp>
      <p:sp>
        <p:nvSpPr>
          <p:cNvPr id="17428" name="AutoShape 20"/>
          <p:cNvSpPr>
            <a:spLocks noChangeArrowheads="1"/>
          </p:cNvSpPr>
          <p:nvPr/>
        </p:nvSpPr>
        <p:spPr bwMode="auto">
          <a:xfrm>
            <a:off x="6011863" y="1331915"/>
            <a:ext cx="3600450" cy="1800224"/>
          </a:xfrm>
          <a:prstGeom prst="roundRect">
            <a:avLst>
              <a:gd name="adj" fmla="val 16667"/>
            </a:avLst>
          </a:prstGeom>
          <a:solidFill>
            <a:srgbClr val="FFFFFF"/>
          </a:solidFill>
          <a:ln w="9525" cap="flat">
            <a:solidFill>
              <a:srgbClr val="FF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7429" name="Text Box 21"/>
          <p:cNvSpPr txBox="1">
            <a:spLocks noChangeArrowheads="1"/>
          </p:cNvSpPr>
          <p:nvPr/>
        </p:nvSpPr>
        <p:spPr bwMode="auto">
          <a:xfrm>
            <a:off x="7235825" y="1336676"/>
            <a:ext cx="1017588" cy="53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Lst>
              <a:defRPr>
                <a:solidFill>
                  <a:srgbClr val="000000"/>
                </a:solidFill>
                <a:latin typeface="Arial" charset="0"/>
                <a:ea typeface="TakaoPGothic" charset="0"/>
                <a:cs typeface="TakaoPGothic" charset="0"/>
              </a:defRPr>
            </a:lvl1pPr>
            <a:lvl2pPr>
              <a:tabLst>
                <a:tab pos="449263" algn="l"/>
                <a:tab pos="898525" algn="l"/>
              </a:tabLst>
              <a:defRPr>
                <a:solidFill>
                  <a:srgbClr val="000000"/>
                </a:solidFill>
                <a:latin typeface="Arial" charset="0"/>
                <a:ea typeface="TakaoPGothic" charset="0"/>
                <a:cs typeface="TakaoPGothic" charset="0"/>
              </a:defRPr>
            </a:lvl2pPr>
            <a:lvl3pPr>
              <a:tabLst>
                <a:tab pos="449263" algn="l"/>
                <a:tab pos="898525" algn="l"/>
              </a:tabLst>
              <a:defRPr>
                <a:solidFill>
                  <a:srgbClr val="000000"/>
                </a:solidFill>
                <a:latin typeface="Arial" charset="0"/>
                <a:ea typeface="TakaoPGothic" charset="0"/>
                <a:cs typeface="TakaoPGothic" charset="0"/>
              </a:defRPr>
            </a:lvl3pPr>
            <a:lvl4pPr>
              <a:tabLst>
                <a:tab pos="449263" algn="l"/>
                <a:tab pos="898525" algn="l"/>
              </a:tabLst>
              <a:defRPr>
                <a:solidFill>
                  <a:srgbClr val="000000"/>
                </a:solidFill>
                <a:latin typeface="Arial" charset="0"/>
                <a:ea typeface="TakaoPGothic" charset="0"/>
                <a:cs typeface="TakaoPGothic" charset="0"/>
              </a:defRPr>
            </a:lvl4pPr>
            <a:lvl5pPr>
              <a:tabLst>
                <a:tab pos="449263" algn="l"/>
                <a:tab pos="8985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9pPr>
          </a:lstStyle>
          <a:p>
            <a:pPr>
              <a:lnSpc>
                <a:spcPct val="125000"/>
              </a:lnSpc>
            </a:pPr>
            <a:r>
              <a:rPr lang="ja-JP" altLang="ja-JP" sz="2200">
                <a:latin typeface="メイリオ" pitchFamily="48" charset="0"/>
                <a:ea typeface="ＭＳ Ｐゴシック" charset="-128"/>
                <a:cs typeface="メイリオ" pitchFamily="48" charset="0"/>
              </a:rPr>
              <a:t>心理学</a:t>
            </a:r>
          </a:p>
        </p:txBody>
      </p:sp>
      <p:sp>
        <p:nvSpPr>
          <p:cNvPr id="17430" name="AutoShape 22"/>
          <p:cNvSpPr>
            <a:spLocks noChangeArrowheads="1"/>
          </p:cNvSpPr>
          <p:nvPr/>
        </p:nvSpPr>
        <p:spPr bwMode="auto">
          <a:xfrm>
            <a:off x="107950" y="4103690"/>
            <a:ext cx="3600450" cy="1800224"/>
          </a:xfrm>
          <a:prstGeom prst="roundRect">
            <a:avLst>
              <a:gd name="adj" fmla="val 16667"/>
            </a:avLst>
          </a:prstGeom>
          <a:solidFill>
            <a:srgbClr val="FFFFFF"/>
          </a:solidFill>
          <a:ln w="9525" cap="flat">
            <a:solidFill>
              <a:srgbClr val="6666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7431" name="Text Box 23"/>
          <p:cNvSpPr txBox="1">
            <a:spLocks noChangeArrowheads="1"/>
          </p:cNvSpPr>
          <p:nvPr/>
        </p:nvSpPr>
        <p:spPr bwMode="auto">
          <a:xfrm>
            <a:off x="1007864" y="4211638"/>
            <a:ext cx="1368625" cy="50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Lst>
              <a:defRPr>
                <a:solidFill>
                  <a:srgbClr val="000000"/>
                </a:solidFill>
                <a:latin typeface="Arial" charset="0"/>
                <a:ea typeface="TakaoPGothic" charset="0"/>
                <a:cs typeface="TakaoPGothic" charset="0"/>
              </a:defRPr>
            </a:lvl1pPr>
            <a:lvl2pPr>
              <a:tabLst>
                <a:tab pos="449263" algn="l"/>
                <a:tab pos="898525" algn="l"/>
              </a:tabLst>
              <a:defRPr>
                <a:solidFill>
                  <a:srgbClr val="000000"/>
                </a:solidFill>
                <a:latin typeface="Arial" charset="0"/>
                <a:ea typeface="TakaoPGothic" charset="0"/>
                <a:cs typeface="TakaoPGothic" charset="0"/>
              </a:defRPr>
            </a:lvl2pPr>
            <a:lvl3pPr>
              <a:tabLst>
                <a:tab pos="449263" algn="l"/>
                <a:tab pos="898525" algn="l"/>
              </a:tabLst>
              <a:defRPr>
                <a:solidFill>
                  <a:srgbClr val="000000"/>
                </a:solidFill>
                <a:latin typeface="Arial" charset="0"/>
                <a:ea typeface="TakaoPGothic" charset="0"/>
                <a:cs typeface="TakaoPGothic" charset="0"/>
              </a:defRPr>
            </a:lvl3pPr>
            <a:lvl4pPr>
              <a:tabLst>
                <a:tab pos="449263" algn="l"/>
                <a:tab pos="898525" algn="l"/>
              </a:tabLst>
              <a:defRPr>
                <a:solidFill>
                  <a:srgbClr val="000000"/>
                </a:solidFill>
                <a:latin typeface="Arial" charset="0"/>
                <a:ea typeface="TakaoPGothic" charset="0"/>
                <a:cs typeface="TakaoPGothic" charset="0"/>
              </a:defRPr>
            </a:lvl4pPr>
            <a:lvl5pPr>
              <a:tabLst>
                <a:tab pos="449263" algn="l"/>
                <a:tab pos="89852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Lst>
              <a:defRPr>
                <a:solidFill>
                  <a:srgbClr val="000000"/>
                </a:solidFill>
                <a:latin typeface="Arial" charset="0"/>
                <a:ea typeface="TakaoPGothic" charset="0"/>
                <a:cs typeface="TakaoPGothic" charset="0"/>
              </a:defRPr>
            </a:lvl9pPr>
          </a:lstStyle>
          <a:p>
            <a:pPr>
              <a:lnSpc>
                <a:spcPct val="125000"/>
              </a:lnSpc>
            </a:pPr>
            <a:r>
              <a:rPr lang="ja-JP" altLang="ja-JP" sz="2200" dirty="0">
                <a:latin typeface="メイリオ" pitchFamily="48" charset="0"/>
                <a:ea typeface="ＭＳ Ｐゴシック" charset="-128"/>
                <a:cs typeface="メイリオ" pitchFamily="48" charset="0"/>
              </a:rPr>
              <a:t>社会学</a:t>
            </a:r>
          </a:p>
        </p:txBody>
      </p:sp>
      <p:sp>
        <p:nvSpPr>
          <p:cNvPr id="17432" name="AutoShape 24"/>
          <p:cNvSpPr>
            <a:spLocks noChangeArrowheads="1"/>
          </p:cNvSpPr>
          <p:nvPr/>
        </p:nvSpPr>
        <p:spPr bwMode="auto">
          <a:xfrm>
            <a:off x="5148263" y="5724527"/>
            <a:ext cx="3600450" cy="1800224"/>
          </a:xfrm>
          <a:prstGeom prst="roundRect">
            <a:avLst>
              <a:gd name="adj" fmla="val 16667"/>
            </a:avLst>
          </a:prstGeom>
          <a:solidFill>
            <a:srgbClr val="FFFFFF"/>
          </a:solidFill>
          <a:ln w="9525" cap="flat">
            <a:solidFill>
              <a:srgbClr val="00CC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0" tIns="45716" rIns="91430" bIns="45716" anchor="ctr"/>
          <a:lstStyle/>
          <a:p>
            <a:endParaRPr lang="ja-JP" altLang="en-US"/>
          </a:p>
        </p:txBody>
      </p:sp>
      <p:sp>
        <p:nvSpPr>
          <p:cNvPr id="17433" name="Text Box 25"/>
          <p:cNvSpPr txBox="1">
            <a:spLocks noChangeArrowheads="1"/>
          </p:cNvSpPr>
          <p:nvPr/>
        </p:nvSpPr>
        <p:spPr bwMode="auto">
          <a:xfrm>
            <a:off x="576262" y="4729164"/>
            <a:ext cx="2735263" cy="112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25000"/>
              </a:lnSpc>
            </a:pPr>
            <a:r>
              <a:rPr lang="ja-JP" altLang="ja-JP" dirty="0">
                <a:latin typeface="メイリオ" pitchFamily="48" charset="0"/>
                <a:ea typeface="ＭＳ Ｐゴシック" charset="-128"/>
                <a:cs typeface="メイリオ" pitchFamily="48" charset="0"/>
              </a:rPr>
              <a:t>状況論、活動理論、</a:t>
            </a:r>
          </a:p>
          <a:p>
            <a:pPr>
              <a:lnSpc>
                <a:spcPct val="125000"/>
              </a:lnSpc>
            </a:pPr>
            <a:r>
              <a:rPr lang="ja-JP" altLang="ja-JP" dirty="0">
                <a:latin typeface="メイリオ" pitchFamily="48" charset="0"/>
                <a:ea typeface="ＭＳ Ｐゴシック" charset="-128"/>
                <a:cs typeface="メイリオ" pitchFamily="48" charset="0"/>
              </a:rPr>
              <a:t>構築主義、</a:t>
            </a:r>
            <a:r>
              <a:rPr lang="en-US" altLang="ja-JP" dirty="0">
                <a:latin typeface="メイリオ" pitchFamily="48" charset="0"/>
                <a:cs typeface="メイリオ" pitchFamily="48" charset="0"/>
              </a:rPr>
              <a:t/>
            </a:r>
            <a:br>
              <a:rPr lang="en-US" altLang="ja-JP" dirty="0">
                <a:latin typeface="メイリオ" pitchFamily="48" charset="0"/>
                <a:cs typeface="メイリオ" pitchFamily="48" charset="0"/>
              </a:rPr>
            </a:br>
            <a:r>
              <a:rPr lang="ja-JP" altLang="ja-JP" dirty="0">
                <a:latin typeface="メイリオ" pitchFamily="48" charset="0"/>
                <a:ea typeface="ＭＳ Ｐゴシック" charset="-128"/>
                <a:cs typeface="メイリオ" pitchFamily="48" charset="0"/>
              </a:rPr>
              <a:t>エスノグラフィー・・・</a:t>
            </a:r>
          </a:p>
        </p:txBody>
      </p:sp>
      <p:sp>
        <p:nvSpPr>
          <p:cNvPr id="17434" name="Text Box 26"/>
          <p:cNvSpPr txBox="1">
            <a:spLocks noChangeArrowheads="1"/>
          </p:cNvSpPr>
          <p:nvPr/>
        </p:nvSpPr>
        <p:spPr bwMode="auto">
          <a:xfrm>
            <a:off x="6443662" y="1908176"/>
            <a:ext cx="2735263" cy="112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認知心理学、教育心理学</a:t>
            </a:r>
          </a:p>
          <a:p>
            <a:pPr>
              <a:lnSpc>
                <a:spcPct val="125000"/>
              </a:lnSpc>
            </a:pPr>
            <a:r>
              <a:rPr lang="ja-JP" altLang="ja-JP">
                <a:latin typeface="メイリオ" pitchFamily="48" charset="0"/>
                <a:ea typeface="ＭＳ Ｐゴシック" charset="-128"/>
                <a:cs typeface="メイリオ" pitchFamily="48" charset="0"/>
              </a:rPr>
              <a:t>社会心理学、学習心理学</a:t>
            </a:r>
          </a:p>
          <a:p>
            <a:pPr>
              <a:lnSpc>
                <a:spcPct val="125000"/>
              </a:lnSpc>
            </a:pPr>
            <a:r>
              <a:rPr lang="ja-JP" altLang="ja-JP">
                <a:latin typeface="メイリオ" pitchFamily="48" charset="0"/>
                <a:ea typeface="ＭＳ Ｐゴシック" charset="-128"/>
                <a:cs typeface="メイリオ" pitchFamily="48" charset="0"/>
              </a:rPr>
              <a:t>組織心理学　・・・</a:t>
            </a:r>
          </a:p>
        </p:txBody>
      </p:sp>
      <p:sp>
        <p:nvSpPr>
          <p:cNvPr id="17435" name="Text Box 27"/>
          <p:cNvSpPr txBox="1">
            <a:spLocks noChangeArrowheads="1"/>
          </p:cNvSpPr>
          <p:nvPr/>
        </p:nvSpPr>
        <p:spPr bwMode="auto">
          <a:xfrm>
            <a:off x="6516688" y="5718176"/>
            <a:ext cx="738188" cy="50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Lst>
              <a:defRPr>
                <a:solidFill>
                  <a:srgbClr val="000000"/>
                </a:solidFill>
                <a:latin typeface="Arial" charset="0"/>
                <a:ea typeface="TakaoPGothic" charset="0"/>
                <a:cs typeface="TakaoPGothic" charset="0"/>
              </a:defRPr>
            </a:lvl1pPr>
            <a:lvl2pPr>
              <a:tabLst>
                <a:tab pos="449263" algn="l"/>
              </a:tabLst>
              <a:defRPr>
                <a:solidFill>
                  <a:srgbClr val="000000"/>
                </a:solidFill>
                <a:latin typeface="Arial" charset="0"/>
                <a:ea typeface="TakaoPGothic" charset="0"/>
                <a:cs typeface="TakaoPGothic" charset="0"/>
              </a:defRPr>
            </a:lvl2pPr>
            <a:lvl3pPr>
              <a:tabLst>
                <a:tab pos="449263" algn="l"/>
              </a:tabLst>
              <a:defRPr>
                <a:solidFill>
                  <a:srgbClr val="000000"/>
                </a:solidFill>
                <a:latin typeface="Arial" charset="0"/>
                <a:ea typeface="TakaoPGothic" charset="0"/>
                <a:cs typeface="TakaoPGothic" charset="0"/>
              </a:defRPr>
            </a:lvl3pPr>
            <a:lvl4pPr>
              <a:tabLst>
                <a:tab pos="449263" algn="l"/>
              </a:tabLst>
              <a:defRPr>
                <a:solidFill>
                  <a:srgbClr val="000000"/>
                </a:solidFill>
                <a:latin typeface="Arial" charset="0"/>
                <a:ea typeface="TakaoPGothic" charset="0"/>
                <a:cs typeface="TakaoPGothic" charset="0"/>
              </a:defRPr>
            </a:lvl4pPr>
            <a:lvl5pPr>
              <a:tabLst>
                <a:tab pos="4492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Lst>
              <a:defRPr>
                <a:solidFill>
                  <a:srgbClr val="000000"/>
                </a:solidFill>
                <a:latin typeface="Arial" charset="0"/>
                <a:ea typeface="TakaoPGothic" charset="0"/>
                <a:cs typeface="TakaoPGothic" charset="0"/>
              </a:defRPr>
            </a:lvl9pPr>
          </a:lstStyle>
          <a:p>
            <a:pPr>
              <a:lnSpc>
                <a:spcPct val="125000"/>
              </a:lnSpc>
            </a:pPr>
            <a:r>
              <a:rPr lang="ja-JP" altLang="ja-JP" sz="2200">
                <a:latin typeface="メイリオ" pitchFamily="48" charset="0"/>
                <a:ea typeface="ＭＳ Ｐゴシック" charset="-128"/>
                <a:cs typeface="メイリオ" pitchFamily="48" charset="0"/>
              </a:rPr>
              <a:t>工学</a:t>
            </a:r>
          </a:p>
        </p:txBody>
      </p:sp>
      <p:sp>
        <p:nvSpPr>
          <p:cNvPr id="17436" name="Text Box 28"/>
          <p:cNvSpPr txBox="1">
            <a:spLocks noChangeArrowheads="1"/>
          </p:cNvSpPr>
          <p:nvPr/>
        </p:nvSpPr>
        <p:spPr bwMode="auto">
          <a:xfrm>
            <a:off x="5327650" y="6227764"/>
            <a:ext cx="3311525" cy="112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ヒューマンインタフェース</a:t>
            </a:r>
          </a:p>
          <a:p>
            <a:pPr>
              <a:lnSpc>
                <a:spcPct val="125000"/>
              </a:lnSpc>
            </a:pPr>
            <a:r>
              <a:rPr lang="ja-JP" altLang="ja-JP">
                <a:latin typeface="メイリオ" pitchFamily="48" charset="0"/>
                <a:ea typeface="ＭＳ Ｐゴシック" charset="-128"/>
                <a:cs typeface="メイリオ" pitchFamily="48" charset="0"/>
              </a:rPr>
              <a:t>コミュニケーションデザイン</a:t>
            </a:r>
          </a:p>
          <a:p>
            <a:pPr>
              <a:lnSpc>
                <a:spcPct val="125000"/>
              </a:lnSpc>
            </a:pPr>
            <a:r>
              <a:rPr lang="ja-JP" altLang="ja-JP">
                <a:latin typeface="メイリオ" pitchFamily="48" charset="0"/>
                <a:ea typeface="ＭＳ Ｐゴシック" charset="-128"/>
                <a:cs typeface="メイリオ" pitchFamily="48" charset="0"/>
              </a:rPr>
              <a:t>情報システム工学　・・・</a:t>
            </a:r>
          </a:p>
        </p:txBody>
      </p:sp>
      <p:sp>
        <p:nvSpPr>
          <p:cNvPr id="17437" name="Text Box 29"/>
          <p:cNvSpPr txBox="1">
            <a:spLocks noChangeArrowheads="1"/>
          </p:cNvSpPr>
          <p:nvPr/>
        </p:nvSpPr>
        <p:spPr bwMode="auto">
          <a:xfrm>
            <a:off x="1800225" y="3008314"/>
            <a:ext cx="3095625" cy="1462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Lst>
              <a:defRPr>
                <a:solidFill>
                  <a:srgbClr val="000000"/>
                </a:solidFill>
                <a:latin typeface="Arial" charset="0"/>
                <a:ea typeface="TakaoPGothic" charset="0"/>
                <a:cs typeface="TakaoPGothic" charset="0"/>
              </a:defRPr>
            </a:lvl9pPr>
          </a:lstStyle>
          <a:p>
            <a:pPr algn="r">
              <a:lnSpc>
                <a:spcPct val="125000"/>
              </a:lnSpc>
            </a:pPr>
            <a:r>
              <a:rPr lang="ja-JP" altLang="ja-JP">
                <a:latin typeface="メイリオ" pitchFamily="48" charset="0"/>
                <a:ea typeface="ＭＳ Ｐゴシック" charset="-128"/>
                <a:cs typeface="メイリオ" pitchFamily="48" charset="0"/>
              </a:rPr>
              <a:t>現場に足を運び、見て、聞いて、改善の緒を掴む</a:t>
            </a:r>
          </a:p>
        </p:txBody>
      </p:sp>
      <p:sp>
        <p:nvSpPr>
          <p:cNvPr id="17438" name="Text Box 30"/>
          <p:cNvSpPr txBox="1">
            <a:spLocks noChangeArrowheads="1"/>
          </p:cNvSpPr>
          <p:nvPr/>
        </p:nvSpPr>
        <p:spPr bwMode="auto">
          <a:xfrm>
            <a:off x="6083301" y="4730750"/>
            <a:ext cx="4392613" cy="1462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4996" rIns="89991" bIns="44996"/>
          <a:lstStyle>
            <a:lvl1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1pPr>
            <a:lvl2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2pPr>
            <a:lvl3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3pPr>
            <a:lvl4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4pPr>
            <a:lvl5pPr>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49263" algn="l"/>
                <a:tab pos="898525" algn="l"/>
                <a:tab pos="1347788" algn="l"/>
                <a:tab pos="1797050" algn="l"/>
                <a:tab pos="2246313" algn="l"/>
                <a:tab pos="2695575" algn="l"/>
                <a:tab pos="3144838" algn="l"/>
                <a:tab pos="3594100" algn="l"/>
                <a:tab pos="4043363" algn="l"/>
              </a:tabLst>
              <a:defRPr>
                <a:solidFill>
                  <a:srgbClr val="000000"/>
                </a:solidFill>
                <a:latin typeface="Arial" charset="0"/>
                <a:ea typeface="TakaoPGothic" charset="0"/>
                <a:cs typeface="TakaoPGothic" charset="0"/>
              </a:defRPr>
            </a:lvl9pPr>
          </a:lstStyle>
          <a:p>
            <a:pPr>
              <a:lnSpc>
                <a:spcPct val="125000"/>
              </a:lnSpc>
            </a:pPr>
            <a:r>
              <a:rPr lang="ja-JP" altLang="ja-JP">
                <a:latin typeface="メイリオ" pitchFamily="48" charset="0"/>
                <a:ea typeface="ＭＳ Ｐゴシック" charset="-128"/>
                <a:cs typeface="メイリオ" pitchFamily="48" charset="0"/>
              </a:rPr>
              <a:t>仮説を立てて、作ってみて、</a:t>
            </a:r>
          </a:p>
          <a:p>
            <a:pPr>
              <a:lnSpc>
                <a:spcPct val="125000"/>
              </a:lnSpc>
            </a:pPr>
            <a:r>
              <a:rPr lang="ja-JP" altLang="ja-JP">
                <a:latin typeface="メイリオ" pitchFamily="48" charset="0"/>
                <a:ea typeface="ＭＳ Ｐゴシック" charset="-128"/>
                <a:cs typeface="メイリオ" pitchFamily="48" charset="0"/>
              </a:rPr>
              <a:t>試してみて、評価する</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p:txBody>
          <a:bodyPr>
            <a:normAutofit fontScale="77500" lnSpcReduction="20000"/>
          </a:bodyPr>
          <a:lstStyle/>
          <a:p>
            <a:r>
              <a:rPr lang="ja-JP" altLang="en-US" dirty="0"/>
              <a:t>ルーティンワークに対するモチベーション向上手法の検討と</a:t>
            </a:r>
            <a:r>
              <a:rPr lang="en-US" altLang="ja-JP" dirty="0"/>
              <a:t>ICT</a:t>
            </a:r>
            <a:r>
              <a:rPr lang="ja-JP" altLang="en-US" dirty="0"/>
              <a:t>の応用</a:t>
            </a:r>
          </a:p>
          <a:p>
            <a:endParaRPr lang="ja-JP" altLang="en-US" dirty="0"/>
          </a:p>
          <a:p>
            <a:r>
              <a:rPr lang="ja-JP" altLang="en-US" dirty="0" smtClean="0"/>
              <a:t>原子力</a:t>
            </a:r>
            <a:r>
              <a:rPr lang="ja-JP" altLang="en-US" dirty="0"/>
              <a:t>発電所作業員を対象とした安全情報システムの開発</a:t>
            </a:r>
          </a:p>
          <a:p>
            <a:endParaRPr lang="ja-JP" altLang="en-US" dirty="0"/>
          </a:p>
          <a:p>
            <a:r>
              <a:rPr lang="ja-JP" altLang="en-US" dirty="0"/>
              <a:t>鉄道運転士のプロアクティブ行動に影響を与えるマネジメント要因の</a:t>
            </a:r>
            <a:r>
              <a:rPr lang="ja-JP" altLang="en-US" dirty="0" smtClean="0"/>
              <a:t>調査</a:t>
            </a:r>
            <a:endParaRPr lang="en-US" altLang="ja-JP" dirty="0" smtClean="0"/>
          </a:p>
          <a:p>
            <a:endParaRPr lang="en-US" altLang="ja-JP" dirty="0" smtClean="0"/>
          </a:p>
          <a:p>
            <a:r>
              <a:rPr lang="ja-JP" altLang="en-US" dirty="0" smtClean="0"/>
              <a:t>組織</a:t>
            </a:r>
            <a:r>
              <a:rPr lang="ja-JP" altLang="en-US" dirty="0"/>
              <a:t>学習の促進にむけた休憩所などでの雑談を誘発できる情報システム</a:t>
            </a:r>
          </a:p>
          <a:p>
            <a:endParaRPr lang="ja-JP" altLang="en-US" dirty="0"/>
          </a:p>
        </p:txBody>
      </p:sp>
      <p:sp>
        <p:nvSpPr>
          <p:cNvPr id="18433" name="Rectangle 1"/>
          <p:cNvSpPr>
            <a:spLocks noGrp="1" noChangeArrowheads="1"/>
          </p:cNvSpPr>
          <p:nvPr>
            <p:ph type="title"/>
          </p:nvPr>
        </p:nvSpPr>
        <p:spPr/>
        <p:txBody>
          <a:bodyPr/>
          <a:lstStyle/>
          <a:p>
            <a:r>
              <a:rPr lang="ja-JP" altLang="ja-JP" smtClean="0"/>
              <a:t>これまでの主な研究</a:t>
            </a:r>
            <a:endParaRPr lang="ja-JP" altLang="ja-JP"/>
          </a:p>
        </p:txBody>
      </p:sp>
      <p:sp>
        <p:nvSpPr>
          <p:cNvPr id="4" name="スライド番号プレースホルダー 3"/>
          <p:cNvSpPr>
            <a:spLocks noGrp="1"/>
          </p:cNvSpPr>
          <p:nvPr>
            <p:ph type="sldNum" sz="quarter" idx="12"/>
          </p:nvPr>
        </p:nvSpPr>
        <p:spPr/>
        <p:txBody>
          <a:bodyPr/>
          <a:lstStyle/>
          <a:p>
            <a:fld id="{0640EF70-392A-4C5D-83F7-181057DB2B5E}" type="slidenum">
              <a:rPr lang="en-US" altLang="ja-JP" smtClean="0"/>
              <a:pPr/>
              <a:t>9</a:t>
            </a:fld>
            <a:endParaRPr lang="en-US" altLang="ja-JP"/>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yPPTX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1986</TotalTime>
  <Words>1819</Words>
  <Application>Microsoft Office PowerPoint</Application>
  <PresentationFormat>ユーザー設定</PresentationFormat>
  <Paragraphs>216</Paragraphs>
  <Slides>12</Slides>
  <Notes>12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12</vt:i4>
      </vt:variant>
    </vt:vector>
  </HeadingPairs>
  <TitlesOfParts>
    <vt:vector size="23" baseType="lpstr">
      <vt:lpstr>Times New Roman</vt:lpstr>
      <vt:lpstr>メイリオ</vt:lpstr>
      <vt:lpstr>Arial</vt:lpstr>
      <vt:lpstr>TakaoPGothic</vt:lpstr>
      <vt:lpstr>IPAexGothic</vt:lpstr>
      <vt:lpstr>Calibri</vt:lpstr>
      <vt:lpstr>ＭＳ Ｐゴシック</vt:lpstr>
      <vt:lpstr>Wingdings</vt:lpstr>
      <vt:lpstr>Symbol</vt:lpstr>
      <vt:lpstr>Meiryo UI</vt:lpstr>
      <vt:lpstr>MyPPTXテーマ</vt:lpstr>
      <vt:lpstr>私の研究</vt:lpstr>
      <vt:lpstr>私の研究の全体概要</vt:lpstr>
      <vt:lpstr>研究の背景</vt:lpstr>
      <vt:lpstr>課題の掘り下げ</vt:lpstr>
      <vt:lpstr>課題への私のアプローチ</vt:lpstr>
      <vt:lpstr>研究の目的</vt:lpstr>
      <vt:lpstr>PowerPoint プレゼンテーション</vt:lpstr>
      <vt:lpstr>研究の方法論</vt:lpstr>
      <vt:lpstr>これまでの主な研究</vt:lpstr>
      <vt:lpstr>研究活動に対する抱負（１）</vt:lpstr>
      <vt:lpstr>研究活動に対する抱負（２）</vt:lpstr>
      <vt:lpstr>学生指導に対する抱負（１）</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fujino</dc:creator>
  <cp:lastModifiedBy>福井県立大学</cp:lastModifiedBy>
  <cp:revision>90</cp:revision>
  <cp:lastPrinted>2015-04-14T03:02:33Z</cp:lastPrinted>
  <dcterms:created xsi:type="dcterms:W3CDTF">1601-01-01T00:00:00Z</dcterms:created>
  <dcterms:modified xsi:type="dcterms:W3CDTF">2018-04-12T01:28:06Z</dcterms:modified>
</cp:coreProperties>
</file>